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389" r:id="rId2"/>
    <p:sldId id="437" r:id="rId3"/>
    <p:sldId id="436" r:id="rId4"/>
    <p:sldId id="438" r:id="rId5"/>
    <p:sldId id="432" r:id="rId6"/>
    <p:sldId id="423" r:id="rId7"/>
    <p:sldId id="406" r:id="rId8"/>
    <p:sldId id="445" r:id="rId9"/>
    <p:sldId id="434" r:id="rId10"/>
    <p:sldId id="446" r:id="rId11"/>
    <p:sldId id="433" r:id="rId12"/>
    <p:sldId id="425" r:id="rId13"/>
    <p:sldId id="439" r:id="rId14"/>
    <p:sldId id="440" r:id="rId15"/>
    <p:sldId id="441" r:id="rId16"/>
    <p:sldId id="442" r:id="rId17"/>
    <p:sldId id="443" r:id="rId18"/>
    <p:sldId id="444" r:id="rId19"/>
    <p:sldId id="431"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HAI"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F3F3F3"/>
    <a:srgbClr val="DEEBF7"/>
    <a:srgbClr val="D0CECE"/>
    <a:srgbClr val="F2F2F2"/>
    <a:srgbClr val="C0DADF"/>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4" autoAdjust="0"/>
    <p:restoredTop sz="47478" autoAdjust="0"/>
  </p:normalViewPr>
  <p:slideViewPr>
    <p:cSldViewPr snapToGrid="0">
      <p:cViewPr>
        <p:scale>
          <a:sx n="65" d="100"/>
          <a:sy n="65" d="100"/>
        </p:scale>
        <p:origin x="496" y="1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1DA0B-4722-403F-A5EC-9CA9397774F5}" type="datetimeFigureOut">
              <a:rPr lang="zh-CN" altLang="en-US" smtClean="0"/>
              <a:t>2025/7/28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BB1E1-DB9C-41AA-84B5-05A3315A2B9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Good morning everyone. I am Jialong Wu. I’m very happy to be here today to present our work,</a:t>
            </a:r>
            <a:r>
              <a:rPr lang="en-US" altLang="zh-CN" sz="1200" b="1" kern="1200" dirty="0">
                <a:solidFill>
                  <a:schemeClr val="tx1"/>
                </a:solidFill>
                <a:effectLst/>
                <a:latin typeface="+mn-lt"/>
                <a:ea typeface="+mn-ea"/>
                <a:cs typeface="+mn-cs"/>
              </a:rPr>
              <a:t> “SCOPE: Optimizing Key-Value Cache Compression in Long-context Generation”</a:t>
            </a:r>
            <a:r>
              <a:rPr lang="en-US" altLang="zh-CN" sz="1200" kern="1200" dirty="0">
                <a:solidFill>
                  <a:schemeClr val="tx1"/>
                </a:solidFill>
                <a:effectLst/>
                <a:latin typeface="+mn-lt"/>
                <a:ea typeface="+mn-ea"/>
                <a:cs typeface="+mn-cs"/>
              </a:rPr>
              <a:t>.</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This is a joint work between Southeast University and KCL.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this presentation, I will walk you through the motivation, method, experimental results, and future work of our study.</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930620FB-D724-44F5-B635-BCF72D52DC9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B989D-249C-24FF-ED6E-5C3580E15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88306-FF7E-44C5-410F-6C032C5529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6BCCD-29BF-43B7-0C3F-E93CE9C64CB1}"/>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We can get second observation: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During the decoding stage of long text generation, the use of the greedy algorithm may lead to a deviation in heavy hitters.</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a:extLst>
              <a:ext uri="{FF2B5EF4-FFF2-40B4-BE49-F238E27FC236}">
                <a16:creationId xmlns:a16="http://schemas.microsoft.com/office/drawing/2014/main" id="{28B641E6-43F7-D811-6ED9-753C5D75F060}"/>
              </a:ext>
            </a:extLst>
          </p:cNvPr>
          <p:cNvSpPr>
            <a:spLocks noGrp="1"/>
          </p:cNvSpPr>
          <p:nvPr>
            <p:ph type="sldNum" sz="quarter" idx="5"/>
          </p:nvPr>
        </p:nvSpPr>
        <p:spPr/>
        <p:txBody>
          <a:bodyPr/>
          <a:lstStyle/>
          <a:p>
            <a:fld id="{930620FB-D724-44F5-B635-BCF72D52DC9A}" type="slidenum">
              <a:rPr lang="zh-CN" altLang="en-US" smtClean="0"/>
              <a:t>10</a:t>
            </a:fld>
            <a:endParaRPr lang="zh-CN" altLang="en-US"/>
          </a:p>
        </p:txBody>
      </p:sp>
    </p:spTree>
    <p:extLst>
      <p:ext uri="{BB962C8B-B14F-4D97-AF65-F5344CB8AC3E}">
        <p14:creationId xmlns:p14="http://schemas.microsoft.com/office/powerpoint/2010/main" val="256409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2B1D4-1789-E8E4-880D-0C2893F8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1292F-ED6E-526F-3BD3-92D12AC69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C21009-03EB-ABCC-8E65-546FEA4E2A8E}"/>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The two insights guided our strategy.</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It is crucial to allocate the budget of the KV cache during the prefilling and decoding stages separately.</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So, we keep all key input information by not </a:t>
            </a:r>
            <a:r>
              <a:rPr lang="en-US" altLang="zh-CN" sz="1200" b="1" kern="1200" dirty="0">
                <a:solidFill>
                  <a:schemeClr val="tx1"/>
                </a:solidFill>
                <a:effectLst/>
                <a:latin typeface="+mn-lt"/>
                <a:ea typeface="+mn-ea"/>
                <a:cs typeface="+mn-cs"/>
              </a:rPr>
              <a:t>evicting</a:t>
            </a:r>
            <a:r>
              <a:rPr lang="en-US" altLang="zh-CN" sz="1200" kern="1200" dirty="0">
                <a:solidFill>
                  <a:schemeClr val="tx1"/>
                </a:solidFill>
                <a:effectLst/>
                <a:latin typeface="+mn-lt"/>
                <a:ea typeface="+mn-ea"/>
                <a:cs typeface="+mn-cs"/>
              </a:rPr>
              <a:t> the compressed KV cache from prefilling, and use our proposed method to keep only the useful parts of the decoding cache.</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This strategy is simple but very effective.</a:t>
            </a:r>
            <a:r>
              <a:rPr lang="zh-CN" altLang="zh-CN" dirty="0">
                <a:effectLst/>
              </a:rPr>
              <a:t> </a:t>
            </a:r>
            <a:endParaRPr lang="zh-CN" altLang="en-US" dirty="0"/>
          </a:p>
        </p:txBody>
      </p:sp>
      <p:sp>
        <p:nvSpPr>
          <p:cNvPr id="4" name="Slide Number Placeholder 3">
            <a:extLst>
              <a:ext uri="{FF2B5EF4-FFF2-40B4-BE49-F238E27FC236}">
                <a16:creationId xmlns:a16="http://schemas.microsoft.com/office/drawing/2014/main" id="{1EED4807-EF2F-60AD-7987-DC4FA1382ECA}"/>
              </a:ext>
            </a:extLst>
          </p:cNvPr>
          <p:cNvSpPr>
            <a:spLocks noGrp="1"/>
          </p:cNvSpPr>
          <p:nvPr>
            <p:ph type="sldNum" sz="quarter" idx="5"/>
          </p:nvPr>
        </p:nvSpPr>
        <p:spPr/>
        <p:txBody>
          <a:bodyPr/>
          <a:lstStyle/>
          <a:p>
            <a:fld id="{930620FB-D724-44F5-B635-BCF72D52DC9A}" type="slidenum">
              <a:rPr lang="zh-CN" altLang="en-US" smtClean="0"/>
              <a:t>11</a:t>
            </a:fld>
            <a:endParaRPr lang="zh-CN" altLang="en-US"/>
          </a:p>
        </p:txBody>
      </p:sp>
    </p:spTree>
    <p:extLst>
      <p:ext uri="{BB962C8B-B14F-4D97-AF65-F5344CB8AC3E}">
        <p14:creationId xmlns:p14="http://schemas.microsoft.com/office/powerpoint/2010/main" val="351037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0170E-DB88-CA9A-1398-5278A8111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080336-BEFC-A7C6-0B6B-995F813BC706}"/>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a:extLst>
                  <a:ext uri="{FF2B5EF4-FFF2-40B4-BE49-F238E27FC236}">
                    <a16:creationId xmlns:a16="http://schemas.microsoft.com/office/drawing/2014/main" id="{D996C173-FCA0-9E79-F2D9-52CA4638C9CA}"/>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Now let’s look at the details of our framework.</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the prefilling stage, the most effective and commonly used method, as shown by early works, two import hyperparameters </a:t>
                </a:r>
                <a14:m>
                  <m:oMath xmlns:m="http://schemas.openxmlformats.org/officeDocument/2006/math">
                    <m:sSub>
                      <m:sSubPr>
                        <m:ctrlPr>
                          <a:rPr lang="zh-CN" altLang="zh-CN" sz="1200" i="1" kern="1200">
                            <a:solidFill>
                              <a:schemeClr val="tx1"/>
                            </a:solidFill>
                            <a:effectLst/>
                            <a:latin typeface="+mn-lt"/>
                            <a:ea typeface="+mn-ea"/>
                            <a:cs typeface="+mn-cs"/>
                          </a:rPr>
                        </m:ctrlPr>
                      </m:sSubPr>
                      <m:e>
                        <m:r>
                          <a:rPr lang="en-US" altLang="zh-CN" sz="1200" i="1" kern="1200">
                            <a:solidFill>
                              <a:schemeClr val="tx1"/>
                            </a:solidFill>
                            <a:effectLst/>
                            <a:latin typeface="+mn-lt"/>
                            <a:ea typeface="+mn-ea"/>
                            <a:cs typeface="+mn-cs"/>
                          </a:rPr>
                          <m:t>𝛼</m:t>
                        </m:r>
                      </m:e>
                      <m:sub>
                        <m:r>
                          <a:rPr lang="en-US" altLang="zh-CN" sz="1200" i="1" kern="1200">
                            <a:solidFill>
                              <a:schemeClr val="tx1"/>
                            </a:solidFill>
                            <a:effectLst/>
                            <a:latin typeface="+mn-lt"/>
                            <a:ea typeface="+mn-ea"/>
                            <a:cs typeface="+mn-cs"/>
                          </a:rPr>
                          <m:t>1</m:t>
                        </m:r>
                      </m:sub>
                    </m:sSub>
                  </m:oMath>
                </a14:m>
                <a:r>
                  <a:rPr lang="en-US" altLang="zh-CN" sz="1200" kern="1200" dirty="0">
                    <a:solidFill>
                      <a:schemeClr val="tx1"/>
                    </a:solidFill>
                    <a:effectLst/>
                    <a:latin typeface="+mn-lt"/>
                    <a:ea typeface="+mn-ea"/>
                    <a:cs typeface="+mn-cs"/>
                  </a:rPr>
                  <a:t> and </a:t>
                </a:r>
                <a14:m>
                  <m:oMath xmlns:m="http://schemas.openxmlformats.org/officeDocument/2006/math">
                    <m:sSub>
                      <m:sSubPr>
                        <m:ctrlPr>
                          <a:rPr lang="zh-CN" altLang="zh-CN" sz="1200" i="1" kern="1200">
                            <a:solidFill>
                              <a:schemeClr val="tx1"/>
                            </a:solidFill>
                            <a:effectLst/>
                            <a:latin typeface="+mn-lt"/>
                            <a:ea typeface="+mn-ea"/>
                            <a:cs typeface="+mn-cs"/>
                          </a:rPr>
                        </m:ctrlPr>
                      </m:sSubPr>
                      <m:e>
                        <m:r>
                          <a:rPr lang="en-US" altLang="zh-CN" sz="1200" i="1" kern="1200">
                            <a:solidFill>
                              <a:schemeClr val="tx1"/>
                            </a:solidFill>
                            <a:effectLst/>
                            <a:latin typeface="+mn-lt"/>
                            <a:ea typeface="+mn-ea"/>
                            <a:cs typeface="+mn-cs"/>
                          </a:rPr>
                          <m:t>𝛼</m:t>
                        </m:r>
                      </m:e>
                      <m:sub>
                        <m:r>
                          <a:rPr lang="en-US" altLang="zh-CN" sz="1200" i="1" kern="1200">
                            <a:solidFill>
                              <a:schemeClr val="tx1"/>
                            </a:solidFill>
                            <a:effectLst/>
                            <a:latin typeface="+mn-lt"/>
                            <a:ea typeface="+mn-ea"/>
                            <a:cs typeface="+mn-cs"/>
                          </a:rPr>
                          <m:t>2</m:t>
                        </m:r>
                      </m:sub>
                    </m:sSub>
                  </m:oMath>
                </a14:m>
                <a:r>
                  <a:rPr lang="en-US" altLang="zh-CN" sz="1200" kern="1200" dirty="0">
                    <a:solidFill>
                      <a:schemeClr val="tx1"/>
                    </a:solidFill>
                    <a:effectLst/>
                    <a:latin typeface="+mn-lt"/>
                    <a:ea typeface="+mn-ea"/>
                    <a:cs typeface="+mn-cs"/>
                  </a:rPr>
                  <a:t> are introduced, where </a:t>
                </a:r>
                <a14:m>
                  <m:oMath xmlns:m="http://schemas.openxmlformats.org/officeDocument/2006/math">
                    <m:sSub>
                      <m:sSubPr>
                        <m:ctrlPr>
                          <a:rPr lang="zh-CN" altLang="zh-CN" sz="1200" i="1" kern="1200">
                            <a:solidFill>
                              <a:schemeClr val="tx1"/>
                            </a:solidFill>
                            <a:effectLst/>
                            <a:latin typeface="+mn-lt"/>
                            <a:ea typeface="+mn-ea"/>
                            <a:cs typeface="+mn-cs"/>
                          </a:rPr>
                        </m:ctrlPr>
                      </m:sSubPr>
                      <m:e>
                        <m:r>
                          <a:rPr lang="en-US" altLang="zh-CN" sz="1200" i="1" kern="1200">
                            <a:solidFill>
                              <a:schemeClr val="tx1"/>
                            </a:solidFill>
                            <a:effectLst/>
                            <a:latin typeface="+mn-lt"/>
                            <a:ea typeface="+mn-ea"/>
                            <a:cs typeface="+mn-cs"/>
                          </a:rPr>
                          <m:t>𝛼</m:t>
                        </m:r>
                      </m:e>
                      <m:sub>
                        <m:r>
                          <a:rPr lang="en-US" altLang="zh-CN" sz="1200" i="1" kern="1200">
                            <a:solidFill>
                              <a:schemeClr val="tx1"/>
                            </a:solidFill>
                            <a:effectLst/>
                            <a:latin typeface="+mn-lt"/>
                            <a:ea typeface="+mn-ea"/>
                            <a:cs typeface="+mn-cs"/>
                          </a:rPr>
                          <m:t>1</m:t>
                        </m:r>
                      </m:sub>
                    </m:sSub>
                  </m:oMath>
                </a14:m>
                <a:r>
                  <a:rPr lang="en-US" altLang="zh-CN" sz="1200" kern="1200" dirty="0">
                    <a:solidFill>
                      <a:schemeClr val="tx1"/>
                    </a:solidFill>
                    <a:effectLst/>
                    <a:latin typeface="+mn-lt"/>
                    <a:ea typeface="+mn-ea"/>
                    <a:cs typeface="+mn-cs"/>
                  </a:rPr>
                  <a:t> represents the length of prefilling essential history window and </a:t>
                </a:r>
                <a14:m>
                  <m:oMath xmlns:m="http://schemas.openxmlformats.org/officeDocument/2006/math">
                    <m:sSub>
                      <m:sSubPr>
                        <m:ctrlPr>
                          <a:rPr lang="zh-CN" altLang="zh-CN" sz="1200" i="1" kern="1200">
                            <a:solidFill>
                              <a:schemeClr val="tx1"/>
                            </a:solidFill>
                            <a:effectLst/>
                            <a:latin typeface="+mn-lt"/>
                            <a:ea typeface="+mn-ea"/>
                            <a:cs typeface="+mn-cs"/>
                          </a:rPr>
                        </m:ctrlPr>
                      </m:sSubPr>
                      <m:e>
                        <m:r>
                          <a:rPr lang="en-US" altLang="zh-CN" sz="1200" i="1" kern="1200">
                            <a:solidFill>
                              <a:schemeClr val="tx1"/>
                            </a:solidFill>
                            <a:effectLst/>
                            <a:latin typeface="+mn-lt"/>
                            <a:ea typeface="+mn-ea"/>
                            <a:cs typeface="+mn-cs"/>
                          </a:rPr>
                          <m:t>𝛼</m:t>
                        </m:r>
                      </m:e>
                      <m:sub>
                        <m:r>
                          <a:rPr lang="en-US" altLang="zh-CN" sz="1200" i="1" kern="1200">
                            <a:solidFill>
                              <a:schemeClr val="tx1"/>
                            </a:solidFill>
                            <a:effectLst/>
                            <a:latin typeface="+mn-lt"/>
                            <a:ea typeface="+mn-ea"/>
                            <a:cs typeface="+mn-cs"/>
                          </a:rPr>
                          <m:t>2</m:t>
                        </m:r>
                      </m:sub>
                    </m:sSub>
                  </m:oMath>
                </a14:m>
                <a:r>
                  <a:rPr lang="en-US" altLang="zh-CN" sz="1200" kern="1200" dirty="0">
                    <a:solidFill>
                      <a:schemeClr val="tx1"/>
                    </a:solidFill>
                    <a:effectLst/>
                    <a:latin typeface="+mn-lt"/>
                    <a:ea typeface="+mn-ea"/>
                    <a:cs typeface="+mn-cs"/>
                  </a:rPr>
                  <a:t>  represents the length of prefilling local window during the prefilling stage.</a:t>
                </a:r>
                <a:endParaRPr lang="zh-CN" altLang="zh-CN" sz="1200" kern="1200" dirty="0">
                  <a:solidFill>
                    <a:schemeClr val="tx1"/>
                  </a:solidFill>
                  <a:effectLst/>
                  <a:latin typeface="+mn-lt"/>
                  <a:ea typeface="+mn-ea"/>
                  <a:cs typeface="+mn-cs"/>
                </a:endParaRPr>
              </a:p>
              <a:p>
                <a:endParaRPr lang="zh-CN" altLang="en-US" dirty="0"/>
              </a:p>
            </p:txBody>
          </p:sp>
        </mc:Choice>
        <mc:Fallback>
          <p:sp>
            <p:nvSpPr>
              <p:cNvPr id="3" name="Notes Placeholder 2">
                <a:extLst>
                  <a:ext uri="{FF2B5EF4-FFF2-40B4-BE49-F238E27FC236}">
                    <a16:creationId xmlns:a16="http://schemas.microsoft.com/office/drawing/2014/main" id="{D996C173-FCA0-9E79-F2D9-52CA4638C9CA}"/>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Now let’s look at the details of our framework.</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the prefilling stage, the most effective and commonly used method, as shown by early works, two import hyperparameters </a:t>
                </a:r>
                <a:r>
                  <a:rPr lang="en-US" altLang="zh-CN" sz="1200" i="0" kern="1200">
                    <a:solidFill>
                      <a:schemeClr val="tx1"/>
                    </a:solidFill>
                    <a:effectLst/>
                    <a:latin typeface="+mn-lt"/>
                    <a:ea typeface="+mn-ea"/>
                    <a:cs typeface="+mn-cs"/>
                  </a:rPr>
                  <a:t>𝛼</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and </a:t>
                </a:r>
                <a:r>
                  <a:rPr lang="en-US" altLang="zh-CN" sz="1200" i="0" kern="1200">
                    <a:solidFill>
                      <a:schemeClr val="tx1"/>
                    </a:solidFill>
                    <a:effectLst/>
                    <a:latin typeface="+mn-lt"/>
                    <a:ea typeface="+mn-ea"/>
                    <a:cs typeface="+mn-cs"/>
                  </a:rPr>
                  <a:t>𝛼</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are introduced, where </a:t>
                </a:r>
                <a:r>
                  <a:rPr lang="en-US" altLang="zh-CN" sz="1200" i="0" kern="1200">
                    <a:solidFill>
                      <a:schemeClr val="tx1"/>
                    </a:solidFill>
                    <a:effectLst/>
                    <a:latin typeface="+mn-lt"/>
                    <a:ea typeface="+mn-ea"/>
                    <a:cs typeface="+mn-cs"/>
                  </a:rPr>
                  <a:t>𝛼</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represents the length of prefilling essential history window and </a:t>
                </a:r>
                <a:r>
                  <a:rPr lang="en-US" altLang="zh-CN" sz="1200" i="0" kern="1200">
                    <a:solidFill>
                      <a:schemeClr val="tx1"/>
                    </a:solidFill>
                    <a:effectLst/>
                    <a:latin typeface="+mn-lt"/>
                    <a:ea typeface="+mn-ea"/>
                    <a:cs typeface="+mn-cs"/>
                  </a:rPr>
                  <a:t>𝛼</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represents the length of prefilling local window during the prefilling stage.</a:t>
                </a:r>
                <a:endParaRPr lang="zh-CN" altLang="zh-CN" sz="1200" kern="1200" dirty="0">
                  <a:solidFill>
                    <a:schemeClr val="tx1"/>
                  </a:solidFill>
                  <a:effectLst/>
                  <a:latin typeface="+mn-lt"/>
                  <a:ea typeface="+mn-ea"/>
                  <a:cs typeface="+mn-cs"/>
                </a:endParaRPr>
              </a:p>
              <a:p>
                <a:endParaRPr lang="zh-CN" altLang="en-US" dirty="0"/>
              </a:p>
            </p:txBody>
          </p:sp>
        </mc:Fallback>
      </mc:AlternateContent>
      <p:sp>
        <p:nvSpPr>
          <p:cNvPr id="4" name="Slide Number Placeholder 3">
            <a:extLst>
              <a:ext uri="{FF2B5EF4-FFF2-40B4-BE49-F238E27FC236}">
                <a16:creationId xmlns:a16="http://schemas.microsoft.com/office/drawing/2014/main" id="{5ED6F502-EDF2-6DEB-CF72-C0FCE041364A}"/>
              </a:ext>
            </a:extLst>
          </p:cNvPr>
          <p:cNvSpPr>
            <a:spLocks noGrp="1"/>
          </p:cNvSpPr>
          <p:nvPr>
            <p:ph type="sldNum" sz="quarter" idx="5"/>
          </p:nvPr>
        </p:nvSpPr>
        <p:spPr/>
        <p:txBody>
          <a:bodyPr/>
          <a:lstStyle/>
          <a:p>
            <a:fld id="{930620FB-D724-44F5-B635-BCF72D52DC9A}" type="slidenum">
              <a:rPr lang="zh-CN" altLang="en-US" smtClean="0"/>
              <a:t>12</a:t>
            </a:fld>
            <a:endParaRPr lang="zh-CN" altLang="en-US"/>
          </a:p>
        </p:txBody>
      </p:sp>
    </p:spTree>
    <p:extLst>
      <p:ext uri="{BB962C8B-B14F-4D97-AF65-F5344CB8AC3E}">
        <p14:creationId xmlns:p14="http://schemas.microsoft.com/office/powerpoint/2010/main" val="2808063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196C9-4E90-74CB-5F83-F18B48D1D6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4ED975-85D2-4444-112D-582BAF475251}"/>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a:extLst>
                  <a:ext uri="{FF2B5EF4-FFF2-40B4-BE49-F238E27FC236}">
                    <a16:creationId xmlns:a16="http://schemas.microsoft.com/office/drawing/2014/main" id="{7727F4CB-D71E-B24A-4458-0BE5701DD689}"/>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We </a:t>
                </a:r>
                <a:r>
                  <a:rPr lang="en-US" altLang="zh-CN" sz="1200" b="1" kern="1200" dirty="0">
                    <a:solidFill>
                      <a:schemeClr val="tx1"/>
                    </a:solidFill>
                    <a:effectLst/>
                    <a:latin typeface="+mn-lt"/>
                    <a:ea typeface="+mn-ea"/>
                    <a:cs typeface="+mn-cs"/>
                  </a:rPr>
                  <a:t>reserved all compressed KV Cache </a:t>
                </a:r>
                <a:r>
                  <a:rPr lang="en-US" altLang="zh-CN" sz="1200" kern="1200" dirty="0">
                    <a:solidFill>
                      <a:schemeClr val="tx1"/>
                    </a:solidFill>
                    <a:effectLst/>
                    <a:latin typeface="+mn-lt"/>
                    <a:ea typeface="+mn-ea"/>
                    <a:cs typeface="+mn-cs"/>
                  </a:rPr>
                  <a:t>generated during the prefilling stage.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the </a:t>
                </a:r>
                <a:r>
                  <a:rPr lang="en-US" altLang="zh-CN" sz="1200" b="1" kern="1200" dirty="0">
                    <a:solidFill>
                      <a:schemeClr val="tx1"/>
                    </a:solidFill>
                    <a:effectLst/>
                    <a:latin typeface="+mn-lt"/>
                    <a:ea typeface="+mn-ea"/>
                    <a:cs typeface="+mn-cs"/>
                  </a:rPr>
                  <a:t>decoding stage</a:t>
                </a:r>
                <a:r>
                  <a:rPr lang="en-US" altLang="zh-CN" sz="1200" kern="1200" dirty="0">
                    <a:solidFill>
                      <a:schemeClr val="tx1"/>
                    </a:solidFill>
                    <a:effectLst/>
                    <a:latin typeface="+mn-lt"/>
                    <a:ea typeface="+mn-ea"/>
                    <a:cs typeface="+mn-cs"/>
                  </a:rPr>
                  <a:t>, we update the cache step by step and similar to the prefilling stage, we also introduce two hyperparameters, </a:t>
                </a:r>
                <a14:m>
                  <m:oMath xmlns:m="http://schemas.openxmlformats.org/officeDocument/2006/math">
                    <m:sSub>
                      <m:sSubPr>
                        <m:ctrlPr>
                          <a:rPr lang="zh-CN" altLang="zh-CN" sz="1200" i="1" kern="1200">
                            <a:solidFill>
                              <a:schemeClr val="tx1"/>
                            </a:solidFill>
                            <a:effectLst/>
                            <a:latin typeface="+mn-lt"/>
                            <a:ea typeface="+mn-ea"/>
                            <a:cs typeface="+mn-cs"/>
                          </a:rPr>
                        </m:ctrlPr>
                      </m:sSubPr>
                      <m:e>
                        <m:r>
                          <a:rPr lang="en-US" altLang="zh-CN" sz="1200" i="1" kern="1200">
                            <a:solidFill>
                              <a:schemeClr val="tx1"/>
                            </a:solidFill>
                            <a:effectLst/>
                            <a:latin typeface="+mn-lt"/>
                            <a:ea typeface="+mn-ea"/>
                            <a:cs typeface="+mn-cs"/>
                          </a:rPr>
                          <m:t>𝛽</m:t>
                        </m:r>
                      </m:e>
                      <m:sub>
                        <m:r>
                          <a:rPr lang="en-US" altLang="zh-CN" sz="1200" i="1" kern="1200">
                            <a:solidFill>
                              <a:schemeClr val="tx1"/>
                            </a:solidFill>
                            <a:effectLst/>
                            <a:latin typeface="+mn-lt"/>
                            <a:ea typeface="+mn-ea"/>
                            <a:cs typeface="+mn-cs"/>
                          </a:rPr>
                          <m:t>1</m:t>
                        </m:r>
                      </m:sub>
                    </m:sSub>
                  </m:oMath>
                </a14:m>
                <a:r>
                  <a:rPr lang="en-US" altLang="zh-CN" sz="1200" kern="1200" dirty="0">
                    <a:solidFill>
                      <a:schemeClr val="tx1"/>
                    </a:solidFill>
                    <a:effectLst/>
                    <a:latin typeface="+mn-lt"/>
                    <a:ea typeface="+mn-ea"/>
                    <a:cs typeface="+mn-cs"/>
                  </a:rPr>
                  <a:t> and </a:t>
                </a:r>
                <a14:m>
                  <m:oMath xmlns:m="http://schemas.openxmlformats.org/officeDocument/2006/math">
                    <m:sSub>
                      <m:sSubPr>
                        <m:ctrlPr>
                          <a:rPr lang="zh-CN" altLang="zh-CN" sz="1200" i="1" kern="1200">
                            <a:solidFill>
                              <a:schemeClr val="tx1"/>
                            </a:solidFill>
                            <a:effectLst/>
                            <a:latin typeface="+mn-lt"/>
                            <a:ea typeface="+mn-ea"/>
                            <a:cs typeface="+mn-cs"/>
                          </a:rPr>
                        </m:ctrlPr>
                      </m:sSubPr>
                      <m:e>
                        <m:r>
                          <a:rPr lang="en-US" altLang="zh-CN" sz="1200" i="1" kern="1200">
                            <a:solidFill>
                              <a:schemeClr val="tx1"/>
                            </a:solidFill>
                            <a:effectLst/>
                            <a:latin typeface="+mn-lt"/>
                            <a:ea typeface="+mn-ea"/>
                            <a:cs typeface="+mn-cs"/>
                          </a:rPr>
                          <m:t>𝛽</m:t>
                        </m:r>
                      </m:e>
                      <m:sub>
                        <m:r>
                          <a:rPr lang="en-US" altLang="zh-CN" sz="1200" i="1" kern="1200">
                            <a:solidFill>
                              <a:schemeClr val="tx1"/>
                            </a:solidFill>
                            <a:effectLst/>
                            <a:latin typeface="+mn-lt"/>
                            <a:ea typeface="+mn-ea"/>
                            <a:cs typeface="+mn-cs"/>
                          </a:rPr>
                          <m:t>2</m:t>
                        </m:r>
                      </m:sub>
                    </m:sSub>
                  </m:oMath>
                </a14:m>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decoding essential history window </a:t>
                </a:r>
                <a14:m>
                  <m:oMath xmlns:m="http://schemas.openxmlformats.org/officeDocument/2006/math">
                    <m:r>
                      <a:rPr lang="en-US" altLang="zh-CN" sz="1200" i="1" kern="1200">
                        <a:solidFill>
                          <a:schemeClr val="tx1"/>
                        </a:solidFill>
                        <a:effectLst/>
                        <a:latin typeface="+mn-lt"/>
                        <a:ea typeface="+mn-ea"/>
                        <a:cs typeface="+mn-cs"/>
                      </a:rPr>
                      <m:t> </m:t>
                    </m:r>
                    <m:sSub>
                      <m:sSubPr>
                        <m:ctrlPr>
                          <a:rPr lang="zh-CN" altLang="zh-CN" sz="1200" i="1" kern="1200">
                            <a:solidFill>
                              <a:schemeClr val="tx1"/>
                            </a:solidFill>
                            <a:effectLst/>
                            <a:latin typeface="+mn-lt"/>
                            <a:ea typeface="+mn-ea"/>
                            <a:cs typeface="+mn-cs"/>
                          </a:rPr>
                        </m:ctrlPr>
                      </m:sSubPr>
                      <m:e>
                        <m:r>
                          <m:rPr>
                            <m:sty m:val="p"/>
                          </m:rPr>
                          <a:rPr lang="en-US" altLang="zh-CN" sz="1200" kern="1200">
                            <a:solidFill>
                              <a:schemeClr val="tx1"/>
                            </a:solidFill>
                            <a:effectLst/>
                            <a:latin typeface="+mn-lt"/>
                            <a:ea typeface="+mn-ea"/>
                            <a:cs typeface="+mn-cs"/>
                          </a:rPr>
                          <m:t>β</m:t>
                        </m:r>
                      </m:e>
                      <m:sub>
                        <m:r>
                          <a:rPr lang="en-US" altLang="zh-CN" sz="1200" kern="1200">
                            <a:solidFill>
                              <a:schemeClr val="tx1"/>
                            </a:solidFill>
                            <a:effectLst/>
                            <a:latin typeface="+mn-lt"/>
                            <a:ea typeface="+mn-ea"/>
                            <a:cs typeface="+mn-cs"/>
                          </a:rPr>
                          <m:t>1</m:t>
                        </m:r>
                      </m:sub>
                    </m:sSub>
                  </m:oMath>
                </a14:m>
                <a:r>
                  <a:rPr lang="en-US" altLang="zh-CN" sz="1200" kern="1200" dirty="0">
                    <a:solidFill>
                      <a:schemeClr val="tx1"/>
                    </a:solidFill>
                    <a:effectLst/>
                    <a:latin typeface="+mn-lt"/>
                    <a:ea typeface="+mn-ea"/>
                    <a:cs typeface="+mn-cs"/>
                  </a:rPr>
                  <a:t> is to help know the position of the current prediction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decoding local window </a:t>
                </a:r>
                <a14:m>
                  <m:oMath xmlns:m="http://schemas.openxmlformats.org/officeDocument/2006/math">
                    <m:sSub>
                      <m:sSubPr>
                        <m:ctrlPr>
                          <a:rPr lang="zh-CN" altLang="zh-CN" sz="1200" i="1" kern="1200">
                            <a:solidFill>
                              <a:schemeClr val="tx1"/>
                            </a:solidFill>
                            <a:effectLst/>
                            <a:latin typeface="+mn-lt"/>
                            <a:ea typeface="+mn-ea"/>
                            <a:cs typeface="+mn-cs"/>
                          </a:rPr>
                        </m:ctrlPr>
                      </m:sSubPr>
                      <m:e>
                        <m:r>
                          <m:rPr>
                            <m:sty m:val="p"/>
                          </m:rPr>
                          <a:rPr lang="en-US" altLang="zh-CN" sz="1200" kern="1200">
                            <a:solidFill>
                              <a:schemeClr val="tx1"/>
                            </a:solidFill>
                            <a:effectLst/>
                            <a:latin typeface="+mn-lt"/>
                            <a:ea typeface="+mn-ea"/>
                            <a:cs typeface="+mn-cs"/>
                          </a:rPr>
                          <m:t>β</m:t>
                        </m:r>
                      </m:e>
                      <m:sub>
                        <m:r>
                          <a:rPr lang="en-US" altLang="zh-CN" sz="1200" kern="1200">
                            <a:solidFill>
                              <a:schemeClr val="tx1"/>
                            </a:solidFill>
                            <a:effectLst/>
                            <a:latin typeface="+mn-lt"/>
                            <a:ea typeface="+mn-ea"/>
                            <a:cs typeface="+mn-cs"/>
                          </a:rPr>
                          <m:t>2</m:t>
                        </m:r>
                      </m:sub>
                    </m:sSub>
                  </m:oMath>
                </a14:m>
                <a:r>
                  <a:rPr lang="en-US" altLang="zh-CN" sz="1200" kern="1200" dirty="0">
                    <a:solidFill>
                      <a:schemeClr val="tx1"/>
                    </a:solidFill>
                    <a:effectLst/>
                    <a:latin typeface="+mn-lt"/>
                    <a:ea typeface="+mn-ea"/>
                    <a:cs typeface="+mn-cs"/>
                  </a:rPr>
                  <a:t> is to store global information strongly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linked</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with </a:t>
                </a:r>
                <a:r>
                  <a:rPr lang="en-US" altLang="zh-CN" sz="1200" kern="1200" dirty="0">
                    <a:solidFill>
                      <a:schemeClr val="tx1"/>
                    </a:solidFill>
                    <a:effectLst/>
                    <a:latin typeface="+mn-lt"/>
                    <a:ea typeface="+mn-ea"/>
                    <a:cs typeface="+mn-cs"/>
                  </a:rPr>
                  <a:t>previous tokens</a:t>
                </a:r>
                <a:endParaRPr lang="zh-CN" altLang="zh-CN" sz="1200" kern="1200" dirty="0">
                  <a:solidFill>
                    <a:schemeClr val="tx1"/>
                  </a:solidFill>
                  <a:effectLst/>
                  <a:latin typeface="+mn-lt"/>
                  <a:ea typeface="+mn-ea"/>
                  <a:cs typeface="+mn-cs"/>
                </a:endParaRPr>
              </a:p>
              <a:p>
                <a:endParaRPr lang="zh-CN" altLang="en-US" dirty="0"/>
              </a:p>
            </p:txBody>
          </p:sp>
        </mc:Choice>
        <mc:Fallback>
          <p:sp>
            <p:nvSpPr>
              <p:cNvPr id="3" name="Notes Placeholder 2">
                <a:extLst>
                  <a:ext uri="{FF2B5EF4-FFF2-40B4-BE49-F238E27FC236}">
                    <a16:creationId xmlns:a16="http://schemas.microsoft.com/office/drawing/2014/main" id="{7727F4CB-D71E-B24A-4458-0BE5701DD689}"/>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We </a:t>
                </a:r>
                <a:r>
                  <a:rPr lang="en-US" altLang="zh-CN" sz="1200" b="1" kern="1200" dirty="0">
                    <a:solidFill>
                      <a:schemeClr val="tx1"/>
                    </a:solidFill>
                    <a:effectLst/>
                    <a:latin typeface="+mn-lt"/>
                    <a:ea typeface="+mn-ea"/>
                    <a:cs typeface="+mn-cs"/>
                  </a:rPr>
                  <a:t>reserved all compressed KV Cache </a:t>
                </a:r>
                <a:r>
                  <a:rPr lang="en-US" altLang="zh-CN" sz="1200" kern="1200" dirty="0">
                    <a:solidFill>
                      <a:schemeClr val="tx1"/>
                    </a:solidFill>
                    <a:effectLst/>
                    <a:latin typeface="+mn-lt"/>
                    <a:ea typeface="+mn-ea"/>
                    <a:cs typeface="+mn-cs"/>
                  </a:rPr>
                  <a:t>generated during the prefilling stage.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the </a:t>
                </a:r>
                <a:r>
                  <a:rPr lang="en-US" altLang="zh-CN" sz="1200" b="1" kern="1200" dirty="0">
                    <a:solidFill>
                      <a:schemeClr val="tx1"/>
                    </a:solidFill>
                    <a:effectLst/>
                    <a:latin typeface="+mn-lt"/>
                    <a:ea typeface="+mn-ea"/>
                    <a:cs typeface="+mn-cs"/>
                  </a:rPr>
                  <a:t>decoding stage</a:t>
                </a:r>
                <a:r>
                  <a:rPr lang="en-US" altLang="zh-CN" sz="1200" kern="1200" dirty="0">
                    <a:solidFill>
                      <a:schemeClr val="tx1"/>
                    </a:solidFill>
                    <a:effectLst/>
                    <a:latin typeface="+mn-lt"/>
                    <a:ea typeface="+mn-ea"/>
                    <a:cs typeface="+mn-cs"/>
                  </a:rPr>
                  <a:t>, we update the cache step by step and similar to the prefilling stage, we also introduce two hyperparameters, </a:t>
                </a:r>
                <a:r>
                  <a:rPr lang="en-US" altLang="zh-CN" sz="1200" i="0" kern="1200">
                    <a:solidFill>
                      <a:schemeClr val="tx1"/>
                    </a:solidFill>
                    <a:effectLst/>
                    <a:latin typeface="+mn-lt"/>
                    <a:ea typeface="+mn-ea"/>
                    <a:cs typeface="+mn-cs"/>
                  </a:rPr>
                  <a:t>𝛽</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and </a:t>
                </a:r>
                <a:r>
                  <a:rPr lang="en-US" altLang="zh-CN" sz="1200" i="0" kern="1200">
                    <a:solidFill>
                      <a:schemeClr val="tx1"/>
                    </a:solidFill>
                    <a:effectLst/>
                    <a:latin typeface="+mn-lt"/>
                    <a:ea typeface="+mn-ea"/>
                    <a:cs typeface="+mn-cs"/>
                  </a:rPr>
                  <a:t>𝛽</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decoding essential history window </a:t>
                </a:r>
                <a:r>
                  <a:rPr lang="en-US" altLang="zh-CN" sz="1200" i="0" kern="1200">
                    <a:solidFill>
                      <a:schemeClr val="tx1"/>
                    </a:solidFill>
                    <a:effectLst/>
                    <a:latin typeface="+mn-lt"/>
                    <a:ea typeface="+mn-ea"/>
                    <a:cs typeface="+mn-cs"/>
                  </a:rPr>
                  <a:t> β</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is to help know the position of the current prediction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decoding local window </a:t>
                </a:r>
                <a:r>
                  <a:rPr lang="en-US" altLang="zh-CN" sz="1200" i="0" kern="1200">
                    <a:solidFill>
                      <a:schemeClr val="tx1"/>
                    </a:solidFill>
                    <a:effectLst/>
                    <a:latin typeface="+mn-lt"/>
                    <a:ea typeface="+mn-ea"/>
                    <a:cs typeface="+mn-cs"/>
                  </a:rPr>
                  <a:t>β</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is to store global information strongly</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linked</a:t>
                </a:r>
                <a:r>
                  <a:rPr lang="zh-CN" altLang="en-US" sz="1200" kern="1200">
                    <a:solidFill>
                      <a:schemeClr val="tx1"/>
                    </a:solidFill>
                    <a:effectLst/>
                    <a:latin typeface="+mn-lt"/>
                    <a:ea typeface="+mn-ea"/>
                    <a:cs typeface="+mn-cs"/>
                  </a:rPr>
                  <a:t> </a:t>
                </a:r>
                <a:r>
                  <a:rPr lang="en-US" altLang="zh-CN" sz="1200" kern="1200">
                    <a:solidFill>
                      <a:schemeClr val="tx1"/>
                    </a:solidFill>
                    <a:effectLst/>
                    <a:latin typeface="+mn-lt"/>
                    <a:ea typeface="+mn-ea"/>
                    <a:cs typeface="+mn-cs"/>
                  </a:rPr>
                  <a:t>with </a:t>
                </a:r>
                <a:r>
                  <a:rPr lang="en-US" altLang="zh-CN" sz="1200" kern="1200" dirty="0">
                    <a:solidFill>
                      <a:schemeClr val="tx1"/>
                    </a:solidFill>
                    <a:effectLst/>
                    <a:latin typeface="+mn-lt"/>
                    <a:ea typeface="+mn-ea"/>
                    <a:cs typeface="+mn-cs"/>
                  </a:rPr>
                  <a:t>previous tokens</a:t>
                </a:r>
                <a:endParaRPr lang="zh-CN" altLang="zh-CN" sz="1200" kern="1200" dirty="0">
                  <a:solidFill>
                    <a:schemeClr val="tx1"/>
                  </a:solidFill>
                  <a:effectLst/>
                  <a:latin typeface="+mn-lt"/>
                  <a:ea typeface="+mn-ea"/>
                  <a:cs typeface="+mn-cs"/>
                </a:endParaRPr>
              </a:p>
              <a:p>
                <a:endParaRPr lang="zh-CN" altLang="en-US" dirty="0"/>
              </a:p>
            </p:txBody>
          </p:sp>
        </mc:Fallback>
      </mc:AlternateContent>
      <p:sp>
        <p:nvSpPr>
          <p:cNvPr id="4" name="Slide Number Placeholder 3">
            <a:extLst>
              <a:ext uri="{FF2B5EF4-FFF2-40B4-BE49-F238E27FC236}">
                <a16:creationId xmlns:a16="http://schemas.microsoft.com/office/drawing/2014/main" id="{474292E0-ED1D-70C3-4F1B-4DDDD36F85B5}"/>
              </a:ext>
            </a:extLst>
          </p:cNvPr>
          <p:cNvSpPr>
            <a:spLocks noGrp="1"/>
          </p:cNvSpPr>
          <p:nvPr>
            <p:ph type="sldNum" sz="quarter" idx="5"/>
          </p:nvPr>
        </p:nvSpPr>
        <p:spPr/>
        <p:txBody>
          <a:bodyPr/>
          <a:lstStyle/>
          <a:p>
            <a:fld id="{930620FB-D724-44F5-B635-BCF72D52DC9A}" type="slidenum">
              <a:rPr lang="zh-CN" altLang="en-US" smtClean="0"/>
              <a:t>13</a:t>
            </a:fld>
            <a:endParaRPr lang="zh-CN" altLang="en-US"/>
          </a:p>
        </p:txBody>
      </p:sp>
    </p:spTree>
    <p:extLst>
      <p:ext uri="{BB962C8B-B14F-4D97-AF65-F5344CB8AC3E}">
        <p14:creationId xmlns:p14="http://schemas.microsoft.com/office/powerpoint/2010/main" val="590270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05D9-2C11-5439-F1EB-7F98A28E8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CC739C-A7C5-E899-4BE7-7531112BD7C9}"/>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a:extLst>
                  <a:ext uri="{FF2B5EF4-FFF2-40B4-BE49-F238E27FC236}">
                    <a16:creationId xmlns:a16="http://schemas.microsoft.com/office/drawing/2014/main" id="{3399588F-7238-CF43-FF97-DBA0CE894B6C}"/>
                  </a:ext>
                </a:extLst>
              </p:cNvPr>
              <p:cNvSpPr>
                <a:spLocks noGrp="1"/>
              </p:cNvSpPr>
              <p:nvPr>
                <p:ph type="body" idx="1"/>
              </p:nvPr>
            </p:nvSpPr>
            <p:spPr/>
            <p:txBody>
              <a:bodyPr/>
              <a:lstStyle/>
              <a:p>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Here, we propose </a:t>
                </a:r>
                <a:r>
                  <a:rPr lang="en-US" altLang="zh-CN" sz="1200" b="1" kern="1200" dirty="0">
                    <a:solidFill>
                      <a:schemeClr val="tx1"/>
                    </a:solidFill>
                    <a:effectLst/>
                    <a:latin typeface="+mn-lt"/>
                    <a:ea typeface="+mn-ea"/>
                    <a:cs typeface="+mn-cs"/>
                  </a:rPr>
                  <a:t>three strategies for the decoding stage</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Slide: A fixed-size window that slides over time, selecting heavy hitters dynamically by two introduced, </a:t>
                </a:r>
                <a14:m>
                  <m:oMath xmlns:m="http://schemas.openxmlformats.org/officeDocument/2006/math">
                    <m:sSub>
                      <m:sSubPr>
                        <m:ctrlPr>
                          <a:rPr lang="zh-CN" altLang="zh-CN" sz="1200" i="1" kern="1200">
                            <a:solidFill>
                              <a:schemeClr val="tx1"/>
                            </a:solidFill>
                            <a:effectLst/>
                            <a:latin typeface="+mn-lt"/>
                            <a:ea typeface="+mn-ea"/>
                            <a:cs typeface="+mn-cs"/>
                          </a:rPr>
                        </m:ctrlPr>
                      </m:sSubPr>
                      <m:e>
                        <m:r>
                          <a:rPr lang="en-US" altLang="zh-CN" sz="1200" i="1" kern="1200">
                            <a:solidFill>
                              <a:schemeClr val="tx1"/>
                            </a:solidFill>
                            <a:effectLst/>
                            <a:latin typeface="+mn-lt"/>
                            <a:ea typeface="+mn-ea"/>
                            <a:cs typeface="+mn-cs"/>
                          </a:rPr>
                          <m:t>𝛽</m:t>
                        </m:r>
                      </m:e>
                      <m:sub>
                        <m:r>
                          <a:rPr lang="en-US" altLang="zh-CN" sz="1200" i="1" kern="1200">
                            <a:solidFill>
                              <a:schemeClr val="tx1"/>
                            </a:solidFill>
                            <a:effectLst/>
                            <a:latin typeface="+mn-lt"/>
                            <a:ea typeface="+mn-ea"/>
                            <a:cs typeface="+mn-cs"/>
                          </a:rPr>
                          <m:t>1</m:t>
                        </m:r>
                      </m:sub>
                    </m:sSub>
                  </m:oMath>
                </a14:m>
                <a:r>
                  <a:rPr lang="en-US" altLang="zh-CN" sz="1200" kern="1200" dirty="0">
                    <a:solidFill>
                      <a:schemeClr val="tx1"/>
                    </a:solidFill>
                    <a:effectLst/>
                    <a:latin typeface="+mn-lt"/>
                    <a:ea typeface="+mn-ea"/>
                    <a:cs typeface="+mn-cs"/>
                  </a:rPr>
                  <a:t> and </a:t>
                </a:r>
                <a14:m>
                  <m:oMath xmlns:m="http://schemas.openxmlformats.org/officeDocument/2006/math">
                    <m:sSub>
                      <m:sSubPr>
                        <m:ctrlPr>
                          <a:rPr lang="zh-CN" altLang="zh-CN" sz="1200" i="1" kern="1200">
                            <a:solidFill>
                              <a:schemeClr val="tx1"/>
                            </a:solidFill>
                            <a:effectLst/>
                            <a:latin typeface="+mn-lt"/>
                            <a:ea typeface="+mn-ea"/>
                            <a:cs typeface="+mn-cs"/>
                          </a:rPr>
                        </m:ctrlPr>
                      </m:sSubPr>
                      <m:e>
                        <m:r>
                          <a:rPr lang="en-US" altLang="zh-CN" sz="1200" i="1" kern="1200">
                            <a:solidFill>
                              <a:schemeClr val="tx1"/>
                            </a:solidFill>
                            <a:effectLst/>
                            <a:latin typeface="+mn-lt"/>
                            <a:ea typeface="+mn-ea"/>
                            <a:cs typeface="+mn-cs"/>
                          </a:rPr>
                          <m:t>𝛽</m:t>
                        </m:r>
                      </m:e>
                      <m:sub>
                        <m:r>
                          <a:rPr lang="en-US" altLang="zh-CN" sz="1200" i="1" kern="1200">
                            <a:solidFill>
                              <a:schemeClr val="tx1"/>
                            </a:solidFill>
                            <a:effectLst/>
                            <a:latin typeface="+mn-lt"/>
                            <a:ea typeface="+mn-ea"/>
                            <a:cs typeface="+mn-cs"/>
                          </a:rPr>
                          <m:t>2</m:t>
                        </m:r>
                      </m:sub>
                    </m:sSub>
                  </m:oMath>
                </a14:m>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en-US" dirty="0"/>
              </a:p>
            </p:txBody>
          </p:sp>
        </mc:Choice>
        <mc:Fallback>
          <p:sp>
            <p:nvSpPr>
              <p:cNvPr id="3" name="Notes Placeholder 2">
                <a:extLst>
                  <a:ext uri="{FF2B5EF4-FFF2-40B4-BE49-F238E27FC236}">
                    <a16:creationId xmlns:a16="http://schemas.microsoft.com/office/drawing/2014/main" id="{3399588F-7238-CF43-FF97-DBA0CE894B6C}"/>
                  </a:ext>
                </a:extLst>
              </p:cNvPr>
              <p:cNvSpPr>
                <a:spLocks noGrp="1"/>
              </p:cNvSpPr>
              <p:nvPr>
                <p:ph type="body" idx="1"/>
              </p:nvPr>
            </p:nvSpPr>
            <p:spPr/>
            <p:txBody>
              <a:bodyPr/>
              <a:lstStyle/>
              <a:p>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Here, we propose </a:t>
                </a:r>
                <a:r>
                  <a:rPr lang="en-US" altLang="zh-CN" sz="1200" b="1" kern="1200" dirty="0">
                    <a:solidFill>
                      <a:schemeClr val="tx1"/>
                    </a:solidFill>
                    <a:effectLst/>
                    <a:latin typeface="+mn-lt"/>
                    <a:ea typeface="+mn-ea"/>
                    <a:cs typeface="+mn-cs"/>
                  </a:rPr>
                  <a:t>three strategies for the decoding stage</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Slide: A fixed-size window that slides over time, selecting heavy hitters dynamically by two introduced, </a:t>
                </a:r>
                <a:r>
                  <a:rPr lang="en-US" altLang="zh-CN" sz="1200" i="0" kern="1200">
                    <a:solidFill>
                      <a:schemeClr val="tx1"/>
                    </a:solidFill>
                    <a:effectLst/>
                    <a:latin typeface="+mn-lt"/>
                    <a:ea typeface="+mn-ea"/>
                    <a:cs typeface="+mn-cs"/>
                  </a:rPr>
                  <a:t>𝛽</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and </a:t>
                </a:r>
                <a:r>
                  <a:rPr lang="en-US" altLang="zh-CN" sz="1200" i="0" kern="1200">
                    <a:solidFill>
                      <a:schemeClr val="tx1"/>
                    </a:solidFill>
                    <a:effectLst/>
                    <a:latin typeface="+mn-lt"/>
                    <a:ea typeface="+mn-ea"/>
                    <a:cs typeface="+mn-cs"/>
                  </a:rPr>
                  <a:t>𝛽</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en-US" dirty="0"/>
              </a:p>
            </p:txBody>
          </p:sp>
        </mc:Fallback>
      </mc:AlternateContent>
      <p:sp>
        <p:nvSpPr>
          <p:cNvPr id="4" name="Slide Number Placeholder 3">
            <a:extLst>
              <a:ext uri="{FF2B5EF4-FFF2-40B4-BE49-F238E27FC236}">
                <a16:creationId xmlns:a16="http://schemas.microsoft.com/office/drawing/2014/main" id="{A61FEAB5-8C11-60AD-A7D4-4511A15237DB}"/>
              </a:ext>
            </a:extLst>
          </p:cNvPr>
          <p:cNvSpPr>
            <a:spLocks noGrp="1"/>
          </p:cNvSpPr>
          <p:nvPr>
            <p:ph type="sldNum" sz="quarter" idx="5"/>
          </p:nvPr>
        </p:nvSpPr>
        <p:spPr/>
        <p:txBody>
          <a:bodyPr/>
          <a:lstStyle/>
          <a:p>
            <a:fld id="{930620FB-D724-44F5-B635-BCF72D52DC9A}" type="slidenum">
              <a:rPr lang="zh-CN" altLang="en-US" smtClean="0"/>
              <a:t>14</a:t>
            </a:fld>
            <a:endParaRPr lang="zh-CN" altLang="en-US"/>
          </a:p>
        </p:txBody>
      </p:sp>
    </p:spTree>
    <p:extLst>
      <p:ext uri="{BB962C8B-B14F-4D97-AF65-F5344CB8AC3E}">
        <p14:creationId xmlns:p14="http://schemas.microsoft.com/office/powerpoint/2010/main" val="2083451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927A7-E674-4E49-094E-CDB5611DB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80219-0F91-4815-6E54-916E525FB3F2}"/>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a:extLst>
                  <a:ext uri="{FF2B5EF4-FFF2-40B4-BE49-F238E27FC236}">
                    <a16:creationId xmlns:a16="http://schemas.microsoft.com/office/drawing/2014/main" id="{5C4BC6F7-277A-2CB0-B9D5-955D84FD6A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Adaptive: The window grows over time, saving memory when the output is still short. </a:t>
                </a:r>
                <a14:m>
                  <m:oMath xmlns:m="http://schemas.openxmlformats.org/officeDocument/2006/math">
                    <m:sSub>
                      <m:sSubPr>
                        <m:ctrlPr>
                          <a:rPr lang="zh-CN" altLang="zh-CN" sz="1200" i="1" kern="1200">
                            <a:solidFill>
                              <a:schemeClr val="tx1"/>
                            </a:solidFill>
                            <a:effectLst/>
                            <a:latin typeface="+mn-lt"/>
                            <a:ea typeface="+mn-ea"/>
                            <a:cs typeface="+mn-cs"/>
                          </a:rPr>
                        </m:ctrlPr>
                      </m:sSubPr>
                      <m:e>
                        <m:r>
                          <a:rPr lang="en-US" altLang="zh-CN" sz="1200" i="1" kern="1200">
                            <a:solidFill>
                              <a:schemeClr val="tx1"/>
                            </a:solidFill>
                            <a:effectLst/>
                            <a:latin typeface="+mn-lt"/>
                            <a:ea typeface="+mn-ea"/>
                            <a:cs typeface="+mn-cs"/>
                          </a:rPr>
                          <m:t>𝛽</m:t>
                        </m:r>
                      </m:e>
                      <m:sub>
                        <m:r>
                          <a:rPr lang="en-US" altLang="zh-CN" sz="1200" i="1" kern="1200">
                            <a:solidFill>
                              <a:schemeClr val="tx1"/>
                            </a:solidFill>
                            <a:effectLst/>
                            <a:latin typeface="+mn-lt"/>
                            <a:ea typeface="+mn-ea"/>
                            <a:cs typeface="+mn-cs"/>
                          </a:rPr>
                          <m:t>1</m:t>
                        </m:r>
                      </m:sub>
                    </m:sSub>
                  </m:oMath>
                </a14:m>
                <a:r>
                  <a:rPr lang="en-US" altLang="zh-CN" sz="1200" kern="1200" dirty="0">
                    <a:solidFill>
                      <a:schemeClr val="tx1"/>
                    </a:solidFill>
                    <a:effectLst/>
                    <a:latin typeface="+mn-lt"/>
                    <a:ea typeface="+mn-ea"/>
                    <a:cs typeface="+mn-cs"/>
                  </a:rPr>
                  <a:t> can be adaptively increased as needed.</a:t>
                </a:r>
                <a:endParaRPr lang="zh-CN" altLang="zh-CN" sz="1200" kern="1200" dirty="0">
                  <a:solidFill>
                    <a:schemeClr val="tx1"/>
                  </a:solidFill>
                  <a:effectLst/>
                  <a:latin typeface="+mn-lt"/>
                  <a:ea typeface="+mn-ea"/>
                  <a:cs typeface="+mn-cs"/>
                </a:endParaRPr>
              </a:p>
              <a:p>
                <a:endParaRPr lang="zh-CN" altLang="en-US" dirty="0"/>
              </a:p>
            </p:txBody>
          </p:sp>
        </mc:Choice>
        <mc:Fallback>
          <p:sp>
            <p:nvSpPr>
              <p:cNvPr id="3" name="Notes Placeholder 2">
                <a:extLst>
                  <a:ext uri="{FF2B5EF4-FFF2-40B4-BE49-F238E27FC236}">
                    <a16:creationId xmlns:a16="http://schemas.microsoft.com/office/drawing/2014/main" id="{5C4BC6F7-277A-2CB0-B9D5-955D84FD6AF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Adaptive: The window grows over time, saving memory when the output is still short. </a:t>
                </a:r>
                <a:r>
                  <a:rPr lang="en-US" altLang="zh-CN" sz="1200" i="0" kern="1200">
                    <a:solidFill>
                      <a:schemeClr val="tx1"/>
                    </a:solidFill>
                    <a:effectLst/>
                    <a:latin typeface="+mn-lt"/>
                    <a:ea typeface="+mn-ea"/>
                    <a:cs typeface="+mn-cs"/>
                  </a:rPr>
                  <a:t>𝛽</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can be adaptively increased as needed.</a:t>
                </a:r>
                <a:endParaRPr lang="zh-CN" altLang="zh-CN" sz="1200" kern="1200" dirty="0">
                  <a:solidFill>
                    <a:schemeClr val="tx1"/>
                  </a:solidFill>
                  <a:effectLst/>
                  <a:latin typeface="+mn-lt"/>
                  <a:ea typeface="+mn-ea"/>
                  <a:cs typeface="+mn-cs"/>
                </a:endParaRPr>
              </a:p>
              <a:p>
                <a:endParaRPr lang="zh-CN" altLang="en-US" dirty="0"/>
              </a:p>
            </p:txBody>
          </p:sp>
        </mc:Fallback>
      </mc:AlternateContent>
      <p:sp>
        <p:nvSpPr>
          <p:cNvPr id="4" name="Slide Number Placeholder 3">
            <a:extLst>
              <a:ext uri="{FF2B5EF4-FFF2-40B4-BE49-F238E27FC236}">
                <a16:creationId xmlns:a16="http://schemas.microsoft.com/office/drawing/2014/main" id="{981257F4-8722-6B5D-6A41-63A19D157978}"/>
              </a:ext>
            </a:extLst>
          </p:cNvPr>
          <p:cNvSpPr>
            <a:spLocks noGrp="1"/>
          </p:cNvSpPr>
          <p:nvPr>
            <p:ph type="sldNum" sz="quarter" idx="5"/>
          </p:nvPr>
        </p:nvSpPr>
        <p:spPr/>
        <p:txBody>
          <a:bodyPr/>
          <a:lstStyle/>
          <a:p>
            <a:fld id="{930620FB-D724-44F5-B635-BCF72D52DC9A}" type="slidenum">
              <a:rPr lang="zh-CN" altLang="en-US" smtClean="0"/>
              <a:t>15</a:t>
            </a:fld>
            <a:endParaRPr lang="zh-CN" altLang="en-US"/>
          </a:p>
        </p:txBody>
      </p:sp>
    </p:spTree>
    <p:extLst>
      <p:ext uri="{BB962C8B-B14F-4D97-AF65-F5344CB8AC3E}">
        <p14:creationId xmlns:p14="http://schemas.microsoft.com/office/powerpoint/2010/main" val="1565296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1BD47-C1F1-339D-BC33-9A856DB74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4889A-6365-3CD8-4E18-554DA4D14B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8C3B8-D4C5-D428-58B2-3B8C2FC6D6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Discontinuous: The selection operation can be reduced, reduces computation by skipping unnecessary updates.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These strategies allow us to compress the decoding cache without hurt model understanding.</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a:extLst>
              <a:ext uri="{FF2B5EF4-FFF2-40B4-BE49-F238E27FC236}">
                <a16:creationId xmlns:a16="http://schemas.microsoft.com/office/drawing/2014/main" id="{6CC4AC2D-91D9-F878-FC8D-D31BED4023B2}"/>
              </a:ext>
            </a:extLst>
          </p:cNvPr>
          <p:cNvSpPr>
            <a:spLocks noGrp="1"/>
          </p:cNvSpPr>
          <p:nvPr>
            <p:ph type="sldNum" sz="quarter" idx="5"/>
          </p:nvPr>
        </p:nvSpPr>
        <p:spPr/>
        <p:txBody>
          <a:bodyPr/>
          <a:lstStyle/>
          <a:p>
            <a:fld id="{930620FB-D724-44F5-B635-BCF72D52DC9A}" type="slidenum">
              <a:rPr lang="zh-CN" altLang="en-US" smtClean="0"/>
              <a:t>16</a:t>
            </a:fld>
            <a:endParaRPr lang="zh-CN" altLang="en-US"/>
          </a:p>
        </p:txBody>
      </p:sp>
    </p:spTree>
    <p:extLst>
      <p:ext uri="{BB962C8B-B14F-4D97-AF65-F5344CB8AC3E}">
        <p14:creationId xmlns:p14="http://schemas.microsoft.com/office/powerpoint/2010/main" val="3369304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1F1D5-CCDE-F703-1ADD-6E5F94B23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0F4532-E234-A67B-6253-AA19BA667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70F6A-BED9-FB68-C635-7E459B3F36F7}"/>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We evaluate SCOPE on </a:t>
            </a:r>
            <a:r>
              <a:rPr lang="en-US" altLang="zh-CN" sz="1200" b="1" kern="1200" dirty="0">
                <a:solidFill>
                  <a:schemeClr val="tx1"/>
                </a:solidFill>
                <a:effectLst/>
                <a:latin typeface="+mn-lt"/>
                <a:ea typeface="+mn-ea"/>
                <a:cs typeface="+mn-cs"/>
              </a:rPr>
              <a:t>LONGGENBENCH</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Our results show that under the same compression rate, SCOPE consistently outperforms baselines like </a:t>
            </a:r>
            <a:r>
              <a:rPr lang="en-US" altLang="zh-CN" sz="1200" kern="1200" dirty="0" err="1">
                <a:solidFill>
                  <a:schemeClr val="tx1"/>
                </a:solidFill>
                <a:effectLst/>
                <a:latin typeface="+mn-lt"/>
                <a:ea typeface="+mn-ea"/>
                <a:cs typeface="+mn-cs"/>
              </a:rPr>
              <a:t>StreamingLLM</a:t>
            </a:r>
            <a:r>
              <a:rPr lang="en-US" altLang="zh-CN" sz="1200" kern="1200" dirty="0">
                <a:solidFill>
                  <a:schemeClr val="tx1"/>
                </a:solidFill>
                <a:effectLst/>
                <a:latin typeface="+mn-lt"/>
                <a:ea typeface="+mn-ea"/>
                <a:cs typeface="+mn-cs"/>
              </a:rPr>
              <a:t>, H2O, and other baselines.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On the </a:t>
            </a:r>
            <a:r>
              <a:rPr lang="en-US" altLang="zh-CN" sz="1200" kern="1200" dirty="0" err="1">
                <a:solidFill>
                  <a:schemeClr val="tx1"/>
                </a:solidFill>
                <a:effectLst/>
                <a:latin typeface="+mn-lt"/>
                <a:ea typeface="+mn-ea"/>
                <a:cs typeface="+mn-cs"/>
              </a:rPr>
              <a:t>GSMeightK</a:t>
            </a:r>
            <a:r>
              <a:rPr lang="en-US" altLang="zh-CN" sz="1200" kern="1200" dirty="0">
                <a:solidFill>
                  <a:schemeClr val="tx1"/>
                </a:solidFill>
                <a:effectLst/>
                <a:latin typeface="+mn-lt"/>
                <a:ea typeface="+mn-ea"/>
                <a:cs typeface="+mn-cs"/>
              </a:rPr>
              <a:t> plus task, even with only thirty five% of the full cache size, we achieve performance </a:t>
            </a:r>
            <a:r>
              <a:rPr lang="en-US" altLang="zh-CN" sz="1200" b="1" kern="1200" dirty="0">
                <a:solidFill>
                  <a:schemeClr val="tx1"/>
                </a:solidFill>
                <a:effectLst/>
                <a:latin typeface="+mn-lt"/>
                <a:ea typeface="+mn-ea"/>
                <a:cs typeface="+mn-cs"/>
              </a:rPr>
              <a:t>comparable to full cache</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a:extLst>
              <a:ext uri="{FF2B5EF4-FFF2-40B4-BE49-F238E27FC236}">
                <a16:creationId xmlns:a16="http://schemas.microsoft.com/office/drawing/2014/main" id="{4B4A29A0-43A7-2AA5-51BE-EB6F85F79029}"/>
              </a:ext>
            </a:extLst>
          </p:cNvPr>
          <p:cNvSpPr>
            <a:spLocks noGrp="1"/>
          </p:cNvSpPr>
          <p:nvPr>
            <p:ph type="sldNum" sz="quarter" idx="5"/>
          </p:nvPr>
        </p:nvSpPr>
        <p:spPr/>
        <p:txBody>
          <a:bodyPr/>
          <a:lstStyle/>
          <a:p>
            <a:fld id="{930620FB-D724-44F5-B635-BCF72D52DC9A}" type="slidenum">
              <a:rPr lang="zh-CN" altLang="en-US" smtClean="0"/>
              <a:t>17</a:t>
            </a:fld>
            <a:endParaRPr lang="zh-CN" altLang="en-US"/>
          </a:p>
        </p:txBody>
      </p:sp>
    </p:spTree>
    <p:extLst>
      <p:ext uri="{BB962C8B-B14F-4D97-AF65-F5344CB8AC3E}">
        <p14:creationId xmlns:p14="http://schemas.microsoft.com/office/powerpoint/2010/main" val="451966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9193E-D4E6-7609-AE4D-13B8CCE0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CDE5AE-75D8-58F4-28A2-D54005AE93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5E343B-2A5E-3CEF-B4BA-0EB8673BE7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also do some analysis experiments, the results show the effectiveness of preserving the prefill KV cache and the generalization of our methods.</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a:extLst>
              <a:ext uri="{FF2B5EF4-FFF2-40B4-BE49-F238E27FC236}">
                <a16:creationId xmlns:a16="http://schemas.microsoft.com/office/drawing/2014/main" id="{9750DB9A-BE3F-D819-BEB3-9672B2F52FEE}"/>
              </a:ext>
            </a:extLst>
          </p:cNvPr>
          <p:cNvSpPr>
            <a:spLocks noGrp="1"/>
          </p:cNvSpPr>
          <p:nvPr>
            <p:ph type="sldNum" sz="quarter" idx="5"/>
          </p:nvPr>
        </p:nvSpPr>
        <p:spPr/>
        <p:txBody>
          <a:bodyPr/>
          <a:lstStyle/>
          <a:p>
            <a:fld id="{930620FB-D724-44F5-B635-BCF72D52DC9A}" type="slidenum">
              <a:rPr lang="zh-CN" altLang="en-US" smtClean="0"/>
              <a:t>18</a:t>
            </a:fld>
            <a:endParaRPr lang="zh-CN" altLang="en-US"/>
          </a:p>
        </p:txBody>
      </p:sp>
    </p:spTree>
    <p:extLst>
      <p:ext uri="{BB962C8B-B14F-4D97-AF65-F5344CB8AC3E}">
        <p14:creationId xmlns:p14="http://schemas.microsoft.com/office/powerpoint/2010/main" val="164901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19C3-A4EF-8EF6-C0DC-48F67EA18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362C9-46A0-10A7-0B45-1C93867E7849}"/>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a:extLst>
                  <a:ext uri="{FF2B5EF4-FFF2-40B4-BE49-F238E27FC236}">
                    <a16:creationId xmlns:a16="http://schemas.microsoft.com/office/drawing/2014/main" id="{924FABCD-B472-6E15-E7C4-9365B01F9CAC}"/>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In summary:</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propose </a:t>
                </a:r>
                <a:r>
                  <a:rPr lang="en-US" altLang="zh-CN" sz="1200" b="1" kern="1200" dirty="0">
                    <a:solidFill>
                      <a:schemeClr val="tx1"/>
                    </a:solidFill>
                    <a:effectLst/>
                    <a:latin typeface="+mn-lt"/>
                    <a:ea typeface="+mn-ea"/>
                    <a:cs typeface="+mn-cs"/>
                  </a:rPr>
                  <a:t>SCOPE</a:t>
                </a:r>
                <a:r>
                  <a:rPr lang="en-US" altLang="zh-CN" sz="1200" kern="1200" dirty="0">
                    <a:solidFill>
                      <a:schemeClr val="tx1"/>
                    </a:solidFill>
                    <a:effectLst/>
                    <a:latin typeface="+mn-lt"/>
                    <a:ea typeface="+mn-ea"/>
                    <a:cs typeface="+mn-cs"/>
                  </a:rPr>
                  <a:t>, a framework that separates prefilling and decoding stages for better KV cache management.</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It preserves important input information and dynamically allocates decoding cache using efficient strategies.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future, we aim to:</a:t>
                </a:r>
                <a:endParaRPr lang="zh-CN" altLang="zh-CN" sz="1200" kern="1200" dirty="0">
                  <a:solidFill>
                    <a:schemeClr val="tx1"/>
                  </a:solidFill>
                  <a:effectLst/>
                  <a:latin typeface="+mn-lt"/>
                  <a:ea typeface="+mn-ea"/>
                  <a:cs typeface="+mn-cs"/>
                </a:endParaRPr>
              </a:p>
              <a:p>
                <a:pPr lvl="0"/>
                <a:r>
                  <a:rPr lang="en-GB" altLang="zh-CN" sz="1200" kern="1200" dirty="0">
                    <a:solidFill>
                      <a:schemeClr val="tx1"/>
                    </a:solidFill>
                    <a:effectLst/>
                    <a:latin typeface="+mn-lt"/>
                    <a:ea typeface="+mn-ea"/>
                    <a:cs typeface="+mn-cs"/>
                  </a:rPr>
                  <a:t>Focus on improving performance in reasoning-intensive tasks </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And explore hardware-algorithm co-design to push efficiency in real world.</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Thank you for your attention! </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Hyperparameter:</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conduct the comprehensive analysis on hyperparameters. You can check our paper’s experiments part and appendix.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current result show:</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sixty% compression on prefilling stage and twenty-five percent compression on decoding stage can achieve good enough results.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Why </a:t>
                </a:r>
                <a14:m>
                  <m:oMath xmlns:m="http://schemas.openxmlformats.org/officeDocument/2006/math">
                    <m:r>
                      <a:rPr lang="en-US" altLang="zh-CN" sz="1200" i="1" kern="1200">
                        <a:solidFill>
                          <a:schemeClr val="tx1"/>
                        </a:solidFill>
                        <a:effectLst/>
                        <a:latin typeface="+mn-lt"/>
                        <a:ea typeface="+mn-ea"/>
                        <a:cs typeface="+mn-cs"/>
                      </a:rPr>
                      <m:t> </m:t>
                    </m:r>
                    <m:sSub>
                      <m:sSubPr>
                        <m:ctrlPr>
                          <a:rPr lang="zh-CN" altLang="zh-CN" sz="1200" i="1" kern="1200">
                            <a:solidFill>
                              <a:schemeClr val="tx1"/>
                            </a:solidFill>
                            <a:effectLst/>
                            <a:latin typeface="+mn-lt"/>
                            <a:ea typeface="+mn-ea"/>
                            <a:cs typeface="+mn-cs"/>
                          </a:rPr>
                        </m:ctrlPr>
                      </m:sSubPr>
                      <m:e>
                        <m:r>
                          <m:rPr>
                            <m:sty m:val="p"/>
                          </m:rPr>
                          <a:rPr lang="en-US" altLang="zh-CN" sz="1200" kern="1200">
                            <a:solidFill>
                              <a:schemeClr val="tx1"/>
                            </a:solidFill>
                            <a:effectLst/>
                            <a:latin typeface="+mn-lt"/>
                            <a:ea typeface="+mn-ea"/>
                            <a:cs typeface="+mn-cs"/>
                          </a:rPr>
                          <m:t>β</m:t>
                        </m:r>
                      </m:e>
                      <m:sub>
                        <m:r>
                          <a:rPr lang="en-US" altLang="zh-CN" sz="1200" kern="1200">
                            <a:solidFill>
                              <a:schemeClr val="tx1"/>
                            </a:solidFill>
                            <a:effectLst/>
                            <a:latin typeface="+mn-lt"/>
                            <a:ea typeface="+mn-ea"/>
                            <a:cs typeface="+mn-cs"/>
                          </a:rPr>
                          <m:t>1</m:t>
                        </m:r>
                      </m:sub>
                    </m:sSub>
                  </m:oMath>
                </a14:m>
                <a:r>
                  <a:rPr lang="en-US" altLang="zh-CN" sz="1200" kern="1200" dirty="0">
                    <a:solidFill>
                      <a:schemeClr val="tx1"/>
                    </a:solidFill>
                    <a:effectLst/>
                    <a:latin typeface="+mn-lt"/>
                    <a:ea typeface="+mn-ea"/>
                    <a:cs typeface="+mn-cs"/>
                  </a:rPr>
                  <a:t> and </a:t>
                </a:r>
                <a14:m>
                  <m:oMath xmlns:m="http://schemas.openxmlformats.org/officeDocument/2006/math">
                    <m:r>
                      <a:rPr lang="en-US" altLang="zh-CN" sz="1200" i="1" kern="1200">
                        <a:solidFill>
                          <a:schemeClr val="tx1"/>
                        </a:solidFill>
                        <a:effectLst/>
                        <a:latin typeface="+mn-lt"/>
                        <a:ea typeface="+mn-ea"/>
                        <a:cs typeface="+mn-cs"/>
                      </a:rPr>
                      <m:t> </m:t>
                    </m:r>
                    <m:sSub>
                      <m:sSubPr>
                        <m:ctrlPr>
                          <a:rPr lang="zh-CN" altLang="zh-CN" sz="1200" i="1" kern="1200">
                            <a:solidFill>
                              <a:schemeClr val="tx1"/>
                            </a:solidFill>
                            <a:effectLst/>
                            <a:latin typeface="+mn-lt"/>
                            <a:ea typeface="+mn-ea"/>
                            <a:cs typeface="+mn-cs"/>
                          </a:rPr>
                        </m:ctrlPr>
                      </m:sSubPr>
                      <m:e>
                        <m:r>
                          <m:rPr>
                            <m:sty m:val="p"/>
                          </m:rPr>
                          <a:rPr lang="en-US" altLang="zh-CN" sz="1200" kern="1200">
                            <a:solidFill>
                              <a:schemeClr val="tx1"/>
                            </a:solidFill>
                            <a:effectLst/>
                            <a:latin typeface="+mn-lt"/>
                            <a:ea typeface="+mn-ea"/>
                            <a:cs typeface="+mn-cs"/>
                          </a:rPr>
                          <m:t>β</m:t>
                        </m:r>
                      </m:e>
                      <m:sub>
                        <m:r>
                          <a:rPr lang="en-US" altLang="zh-CN" sz="1200" kern="1200">
                            <a:solidFill>
                              <a:schemeClr val="tx1"/>
                            </a:solidFill>
                            <a:effectLst/>
                            <a:latin typeface="+mn-lt"/>
                            <a:ea typeface="+mn-ea"/>
                            <a:cs typeface="+mn-cs"/>
                          </a:rPr>
                          <m:t>2</m:t>
                        </m:r>
                      </m:sub>
                    </m:sSub>
                  </m:oMath>
                </a14:m>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a:t>
                </a:r>
                <a:r>
                  <a:rPr lang="en-US" altLang="zh-CN" sz="1200" kern="1200" dirty="0" err="1">
                    <a:solidFill>
                      <a:schemeClr val="tx1"/>
                    </a:solidFill>
                    <a:effectLst/>
                    <a:latin typeface="+mn-lt"/>
                    <a:ea typeface="+mn-ea"/>
                    <a:cs typeface="+mn-cs"/>
                  </a:rPr>
                  <a:t>LonGenBench</a:t>
                </a:r>
                <a:r>
                  <a:rPr lang="en-US" altLang="zh-CN" sz="1200" kern="1200" dirty="0">
                    <a:solidFill>
                      <a:schemeClr val="tx1"/>
                    </a:solidFill>
                    <a:effectLst/>
                    <a:latin typeface="+mn-lt"/>
                    <a:ea typeface="+mn-ea"/>
                    <a:cs typeface="+mn-cs"/>
                  </a:rPr>
                  <a:t>, answer the current question needs to know the current position and answer this position’s answer.</a:t>
                </a:r>
                <a:endParaRPr lang="zh-CN" altLang="zh-CN" sz="1200" kern="1200" dirty="0">
                  <a:solidFill>
                    <a:schemeClr val="tx1"/>
                  </a:solidFill>
                  <a:effectLst/>
                  <a:latin typeface="+mn-lt"/>
                  <a:ea typeface="+mn-ea"/>
                  <a:cs typeface="+mn-cs"/>
                </a:endParaRPr>
              </a:p>
              <a:p>
                <a14:m>
                  <m:oMath xmlns:m="http://schemas.openxmlformats.org/officeDocument/2006/math">
                    <m:r>
                      <a:rPr lang="en-US" altLang="zh-CN" sz="1200" i="1" kern="1200">
                        <a:solidFill>
                          <a:schemeClr val="tx1"/>
                        </a:solidFill>
                        <a:effectLst/>
                        <a:latin typeface="+mn-lt"/>
                        <a:ea typeface="+mn-ea"/>
                        <a:cs typeface="+mn-cs"/>
                      </a:rPr>
                      <m:t> </m:t>
                    </m:r>
                    <m:sSub>
                      <m:sSubPr>
                        <m:ctrlPr>
                          <a:rPr lang="zh-CN" altLang="zh-CN" sz="1200" i="1" kern="1200">
                            <a:solidFill>
                              <a:schemeClr val="tx1"/>
                            </a:solidFill>
                            <a:effectLst/>
                            <a:latin typeface="+mn-lt"/>
                            <a:ea typeface="+mn-ea"/>
                            <a:cs typeface="+mn-cs"/>
                          </a:rPr>
                        </m:ctrlPr>
                      </m:sSubPr>
                      <m:e>
                        <m:r>
                          <m:rPr>
                            <m:sty m:val="p"/>
                          </m:rPr>
                          <a:rPr lang="en-US" altLang="zh-CN" sz="1200" kern="1200">
                            <a:solidFill>
                              <a:schemeClr val="tx1"/>
                            </a:solidFill>
                            <a:effectLst/>
                            <a:latin typeface="+mn-lt"/>
                            <a:ea typeface="+mn-ea"/>
                            <a:cs typeface="+mn-cs"/>
                          </a:rPr>
                          <m:t>β</m:t>
                        </m:r>
                      </m:e>
                      <m:sub>
                        <m:r>
                          <a:rPr lang="en-US" altLang="zh-CN" sz="1200" kern="1200">
                            <a:solidFill>
                              <a:schemeClr val="tx1"/>
                            </a:solidFill>
                            <a:effectLst/>
                            <a:latin typeface="+mn-lt"/>
                            <a:ea typeface="+mn-ea"/>
                            <a:cs typeface="+mn-cs"/>
                          </a:rPr>
                          <m:t>2</m:t>
                        </m:r>
                      </m:sub>
                    </m:sSub>
                  </m:oMath>
                </a14:m>
                <a:r>
                  <a:rPr lang="en-US" altLang="zh-CN" sz="1200" kern="1200" dirty="0">
                    <a:solidFill>
                      <a:schemeClr val="tx1"/>
                    </a:solidFill>
                    <a:effectLst/>
                    <a:latin typeface="+mn-lt"/>
                    <a:ea typeface="+mn-ea"/>
                    <a:cs typeface="+mn-cs"/>
                  </a:rPr>
                  <a:t> is to store global information strongly correlated with previous tokens.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So maybe </a:t>
                </a:r>
                <a14:m>
                  <m:oMath xmlns:m="http://schemas.openxmlformats.org/officeDocument/2006/math">
                    <m:r>
                      <a:rPr lang="en-US" altLang="zh-CN" sz="1200" i="1" kern="1200">
                        <a:solidFill>
                          <a:schemeClr val="tx1"/>
                        </a:solidFill>
                        <a:effectLst/>
                        <a:latin typeface="+mn-lt"/>
                        <a:ea typeface="+mn-ea"/>
                        <a:cs typeface="+mn-cs"/>
                      </a:rPr>
                      <m:t> </m:t>
                    </m:r>
                    <m:sSub>
                      <m:sSubPr>
                        <m:ctrlPr>
                          <a:rPr lang="zh-CN" altLang="zh-CN" sz="1200" i="1" kern="1200">
                            <a:solidFill>
                              <a:schemeClr val="tx1"/>
                            </a:solidFill>
                            <a:effectLst/>
                            <a:latin typeface="+mn-lt"/>
                            <a:ea typeface="+mn-ea"/>
                            <a:cs typeface="+mn-cs"/>
                          </a:rPr>
                        </m:ctrlPr>
                      </m:sSubPr>
                      <m:e>
                        <m:r>
                          <m:rPr>
                            <m:sty m:val="p"/>
                          </m:rPr>
                          <a:rPr lang="en-US" altLang="zh-CN" sz="1200" kern="1200">
                            <a:solidFill>
                              <a:schemeClr val="tx1"/>
                            </a:solidFill>
                            <a:effectLst/>
                            <a:latin typeface="+mn-lt"/>
                            <a:ea typeface="+mn-ea"/>
                            <a:cs typeface="+mn-cs"/>
                          </a:rPr>
                          <m:t>α</m:t>
                        </m:r>
                      </m:e>
                      <m:sub>
                        <m:r>
                          <a:rPr lang="en-US" altLang="zh-CN" sz="1200" kern="1200">
                            <a:solidFill>
                              <a:schemeClr val="tx1"/>
                            </a:solidFill>
                            <a:effectLst/>
                            <a:latin typeface="+mn-lt"/>
                            <a:ea typeface="+mn-ea"/>
                            <a:cs typeface="+mn-cs"/>
                          </a:rPr>
                          <m:t>1</m:t>
                        </m:r>
                      </m:sub>
                    </m:sSub>
                  </m:oMath>
                </a14:m>
                <a:r>
                  <a:rPr lang="en-US" altLang="zh-CN" sz="1200" kern="1200" dirty="0">
                    <a:solidFill>
                      <a:schemeClr val="tx1"/>
                    </a:solidFill>
                    <a:effectLst/>
                    <a:latin typeface="+mn-lt"/>
                    <a:ea typeface="+mn-ea"/>
                    <a:cs typeface="+mn-cs"/>
                  </a:rPr>
                  <a:t> is not important if </a:t>
                </a:r>
                <a14:m>
                  <m:oMath xmlns:m="http://schemas.openxmlformats.org/officeDocument/2006/math">
                    <m:r>
                      <a:rPr lang="en-US" altLang="zh-CN" sz="1200" i="1" kern="1200">
                        <a:solidFill>
                          <a:schemeClr val="tx1"/>
                        </a:solidFill>
                        <a:effectLst/>
                        <a:latin typeface="+mn-lt"/>
                        <a:ea typeface="+mn-ea"/>
                        <a:cs typeface="+mn-cs"/>
                      </a:rPr>
                      <m:t> </m:t>
                    </m:r>
                    <m:sSub>
                      <m:sSubPr>
                        <m:ctrlPr>
                          <a:rPr lang="zh-CN" altLang="zh-CN" sz="1200" i="1" kern="1200">
                            <a:solidFill>
                              <a:schemeClr val="tx1"/>
                            </a:solidFill>
                            <a:effectLst/>
                            <a:latin typeface="+mn-lt"/>
                            <a:ea typeface="+mn-ea"/>
                            <a:cs typeface="+mn-cs"/>
                          </a:rPr>
                        </m:ctrlPr>
                      </m:sSubPr>
                      <m:e>
                        <m:r>
                          <m:rPr>
                            <m:sty m:val="p"/>
                          </m:rPr>
                          <a:rPr lang="en-US" altLang="zh-CN" sz="1200" kern="1200">
                            <a:solidFill>
                              <a:schemeClr val="tx1"/>
                            </a:solidFill>
                            <a:effectLst/>
                            <a:latin typeface="+mn-lt"/>
                            <a:ea typeface="+mn-ea"/>
                            <a:cs typeface="+mn-cs"/>
                          </a:rPr>
                          <m:t>β</m:t>
                        </m:r>
                      </m:e>
                      <m:sub>
                        <m:r>
                          <a:rPr lang="en-US" altLang="zh-CN" sz="1200" kern="1200">
                            <a:solidFill>
                              <a:schemeClr val="tx1"/>
                            </a:solidFill>
                            <a:effectLst/>
                            <a:latin typeface="+mn-lt"/>
                            <a:ea typeface="+mn-ea"/>
                            <a:cs typeface="+mn-cs"/>
                          </a:rPr>
                          <m:t>2</m:t>
                        </m:r>
                      </m:sub>
                    </m:sSub>
                  </m:oMath>
                </a14:m>
                <a:r>
                  <a:rPr lang="en-US" altLang="zh-CN" sz="1200" kern="1200" dirty="0">
                    <a:solidFill>
                      <a:schemeClr val="tx1"/>
                    </a:solidFill>
                    <a:effectLst/>
                    <a:latin typeface="+mn-lt"/>
                    <a:ea typeface="+mn-ea"/>
                    <a:cs typeface="+mn-cs"/>
                  </a:rPr>
                  <a:t> can play a role in storing key information.</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h2o</a:t>
                </a:r>
                <a:r>
                  <a:rPr lang="zh-CN" altLang="zh-CN" sz="1200" kern="1200" dirty="0">
                    <a:solidFill>
                      <a:schemeClr val="tx1"/>
                    </a:solidFill>
                    <a:effectLst/>
                    <a:latin typeface="+mn-lt"/>
                    <a:ea typeface="+mn-ea"/>
                    <a:cs typeface="+mn-cs"/>
                  </a:rPr>
                  <a:t>的区别</a:t>
                </a:r>
              </a:p>
              <a:p>
                <a:r>
                  <a:rPr lang="en-US" altLang="zh-CN" sz="1200" kern="1200" dirty="0">
                    <a:solidFill>
                      <a:schemeClr val="tx1"/>
                    </a:solidFill>
                    <a:effectLst/>
                    <a:latin typeface="+mn-lt"/>
                    <a:ea typeface="+mn-ea"/>
                    <a:cs typeface="+mn-cs"/>
                  </a:rPr>
                  <a:t>When we compare the previous works in inference perspective, the classification is based on their code implementation.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So for the first group, prefilling-only method, they don’t consider the KV cache during generation compress.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second group, unified method, when outputs are very long or current reasoning model, like have very long reasoning contents, the current algorithm of selecting KV cache may lead to the deviation of heavy hitters.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 think the reason behind these limitation is the current evaluated benchmark in KV cache compression field, they don’t focus on the tasks which have very long context or reasoning content.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Maybe such benchmark designed to evaluate the KV cache compression is valuable and interesting.</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I think our work is a small step to solve the problem about KV cache compression during the decoding.</a:t>
                </a:r>
                <a:endParaRPr lang="zh-CN" altLang="zh-CN" sz="120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Due to the token-by-token generation LLM nature, dynamically select truly useful KV cache is challenging, because you never now whether the importance of KV cache at the next step.</a:t>
                </a:r>
                <a:endParaRPr lang="zh-CN" altLang="zh-CN" sz="120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Furthermore, in real world application, the hyperparameters and how to align with flash attention 1 or 2, how to integrate </a:t>
                </a:r>
                <a:r>
                  <a:rPr lang="en-US" altLang="zh-CN" sz="1200" b="1" kern="1200" dirty="0" err="1">
                    <a:solidFill>
                      <a:schemeClr val="tx1"/>
                    </a:solidFill>
                    <a:effectLst/>
                    <a:latin typeface="+mn-lt"/>
                    <a:ea typeface="+mn-ea"/>
                    <a:cs typeface="+mn-cs"/>
                  </a:rPr>
                  <a:t>vllm</a:t>
                </a:r>
                <a:r>
                  <a:rPr lang="en-US" altLang="zh-CN" sz="1200" b="1" kern="1200" dirty="0">
                    <a:solidFill>
                      <a:schemeClr val="tx1"/>
                    </a:solidFill>
                    <a:effectLst/>
                    <a:latin typeface="+mn-lt"/>
                    <a:ea typeface="+mn-ea"/>
                    <a:cs typeface="+mn-cs"/>
                  </a:rPr>
                  <a:t>, are important and we really need more hardware-algorithm co-design.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And our framework are motivated the insights from the observation, the </a:t>
                </a:r>
                <a:r>
                  <a:rPr lang="en-US" altLang="zh-CN" sz="1200" kern="1200" dirty="0" err="1">
                    <a:solidFill>
                      <a:schemeClr val="tx1"/>
                    </a:solidFill>
                    <a:effectLst/>
                    <a:latin typeface="+mn-lt"/>
                    <a:ea typeface="+mn-ea"/>
                    <a:cs typeface="+mn-cs"/>
                  </a:rPr>
                  <a:t>dpsk’s</a:t>
                </a:r>
                <a:r>
                  <a:rPr lang="en-US" altLang="zh-CN" sz="1200" kern="1200" dirty="0">
                    <a:solidFill>
                      <a:schemeClr val="tx1"/>
                    </a:solidFill>
                    <a:effectLst/>
                    <a:latin typeface="+mn-lt"/>
                    <a:ea typeface="+mn-ea"/>
                    <a:cs typeface="+mn-cs"/>
                  </a:rPr>
                  <a:t> proposed native sparse attention, don’t need predefined sparse patterns, just let models to learn the sparse pattern.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It maybe interesting and more </a:t>
                </a:r>
                <a:r>
                  <a:rPr lang="en-US" altLang="zh-CN" sz="1200" kern="1200" dirty="0" err="1">
                    <a:solidFill>
                      <a:schemeClr val="tx1"/>
                    </a:solidFill>
                    <a:effectLst/>
                    <a:latin typeface="+mn-lt"/>
                    <a:ea typeface="+mn-ea"/>
                    <a:cs typeface="+mn-cs"/>
                  </a:rPr>
                  <a:t>elegent</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en-US" dirty="0"/>
              </a:p>
            </p:txBody>
          </p:sp>
        </mc:Choice>
        <mc:Fallback>
          <p:sp>
            <p:nvSpPr>
              <p:cNvPr id="3" name="Notes Placeholder 2">
                <a:extLst>
                  <a:ext uri="{FF2B5EF4-FFF2-40B4-BE49-F238E27FC236}">
                    <a16:creationId xmlns:a16="http://schemas.microsoft.com/office/drawing/2014/main" id="{924FABCD-B472-6E15-E7C4-9365B01F9CAC}"/>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In summary:</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propose </a:t>
                </a:r>
                <a:r>
                  <a:rPr lang="en-US" altLang="zh-CN" sz="1200" b="1" kern="1200" dirty="0">
                    <a:solidFill>
                      <a:schemeClr val="tx1"/>
                    </a:solidFill>
                    <a:effectLst/>
                    <a:latin typeface="+mn-lt"/>
                    <a:ea typeface="+mn-ea"/>
                    <a:cs typeface="+mn-cs"/>
                  </a:rPr>
                  <a:t>SCOPE</a:t>
                </a:r>
                <a:r>
                  <a:rPr lang="en-US" altLang="zh-CN" sz="1200" kern="1200" dirty="0">
                    <a:solidFill>
                      <a:schemeClr val="tx1"/>
                    </a:solidFill>
                    <a:effectLst/>
                    <a:latin typeface="+mn-lt"/>
                    <a:ea typeface="+mn-ea"/>
                    <a:cs typeface="+mn-cs"/>
                  </a:rPr>
                  <a:t>, a framework that separates prefilling and decoding stages for better KV cache management.</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It preserves important input information and dynamically allocates decoding cache using efficient strategies.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future, we aim to:</a:t>
                </a:r>
                <a:endParaRPr lang="zh-CN" altLang="zh-CN" sz="1200" kern="1200" dirty="0">
                  <a:solidFill>
                    <a:schemeClr val="tx1"/>
                  </a:solidFill>
                  <a:effectLst/>
                  <a:latin typeface="+mn-lt"/>
                  <a:ea typeface="+mn-ea"/>
                  <a:cs typeface="+mn-cs"/>
                </a:endParaRPr>
              </a:p>
              <a:p>
                <a:pPr lvl="0"/>
                <a:r>
                  <a:rPr lang="en-GB" altLang="zh-CN" sz="1200" kern="1200" dirty="0">
                    <a:solidFill>
                      <a:schemeClr val="tx1"/>
                    </a:solidFill>
                    <a:effectLst/>
                    <a:latin typeface="+mn-lt"/>
                    <a:ea typeface="+mn-ea"/>
                    <a:cs typeface="+mn-cs"/>
                  </a:rPr>
                  <a:t>Focus on improving performance in reasoning-intensive tasks </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And explore hardware-algorithm co-design to push efficiency in real world.</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Thank you for your attention! </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Hyperparameter:</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conduct the comprehensive analysis on hyperparameters. You can check our paper’s experiments part and appendix.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current result show:</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sixty% compression on prefilling stage and twenty-five percent compression on decoding stage can achieve good enough results.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Why </a:t>
                </a:r>
                <a:r>
                  <a:rPr lang="en-US" altLang="zh-CN" sz="1200" i="0" kern="1200">
                    <a:solidFill>
                      <a:schemeClr val="tx1"/>
                    </a:solidFill>
                    <a:effectLst/>
                    <a:latin typeface="+mn-lt"/>
                    <a:ea typeface="+mn-ea"/>
                    <a:cs typeface="+mn-cs"/>
                  </a:rPr>
                  <a:t> β</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and </a:t>
                </a:r>
                <a:r>
                  <a:rPr lang="en-US" altLang="zh-CN" sz="1200" i="0" kern="1200">
                    <a:solidFill>
                      <a:schemeClr val="tx1"/>
                    </a:solidFill>
                    <a:effectLst/>
                    <a:latin typeface="+mn-lt"/>
                    <a:ea typeface="+mn-ea"/>
                    <a:cs typeface="+mn-cs"/>
                  </a:rPr>
                  <a:t> β</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a:t>
                </a:r>
                <a:r>
                  <a:rPr lang="en-US" altLang="zh-CN" sz="1200" kern="1200" dirty="0" err="1">
                    <a:solidFill>
                      <a:schemeClr val="tx1"/>
                    </a:solidFill>
                    <a:effectLst/>
                    <a:latin typeface="+mn-lt"/>
                    <a:ea typeface="+mn-ea"/>
                    <a:cs typeface="+mn-cs"/>
                  </a:rPr>
                  <a:t>LonGenBench</a:t>
                </a:r>
                <a:r>
                  <a:rPr lang="en-US" altLang="zh-CN" sz="1200" kern="1200" dirty="0">
                    <a:solidFill>
                      <a:schemeClr val="tx1"/>
                    </a:solidFill>
                    <a:effectLst/>
                    <a:latin typeface="+mn-lt"/>
                    <a:ea typeface="+mn-ea"/>
                    <a:cs typeface="+mn-cs"/>
                  </a:rPr>
                  <a:t>, answer the current question needs to know the current position and answer this position’s answer.</a:t>
                </a:r>
                <a:endParaRPr lang="zh-CN" altLang="zh-CN" sz="1200" kern="1200" dirty="0">
                  <a:solidFill>
                    <a:schemeClr val="tx1"/>
                  </a:solidFill>
                  <a:effectLst/>
                  <a:latin typeface="+mn-lt"/>
                  <a:ea typeface="+mn-ea"/>
                  <a:cs typeface="+mn-cs"/>
                </a:endParaRPr>
              </a:p>
              <a:p>
                <a:r>
                  <a:rPr lang="en-US" altLang="zh-CN" sz="1200" i="0" kern="1200">
                    <a:solidFill>
                      <a:schemeClr val="tx1"/>
                    </a:solidFill>
                    <a:effectLst/>
                    <a:latin typeface="+mn-lt"/>
                    <a:ea typeface="+mn-ea"/>
                    <a:cs typeface="+mn-cs"/>
                  </a:rPr>
                  <a:t> β</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is to store global information strongly correlated with previous tokens.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So maybe </a:t>
                </a:r>
                <a:r>
                  <a:rPr lang="en-US" altLang="zh-CN" sz="1200" i="0" kern="1200">
                    <a:solidFill>
                      <a:schemeClr val="tx1"/>
                    </a:solidFill>
                    <a:effectLst/>
                    <a:latin typeface="+mn-lt"/>
                    <a:ea typeface="+mn-ea"/>
                    <a:cs typeface="+mn-cs"/>
                  </a:rPr>
                  <a:t> α</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is not important if </a:t>
                </a:r>
                <a:r>
                  <a:rPr lang="en-US" altLang="zh-CN" sz="1200" i="0" kern="1200">
                    <a:solidFill>
                      <a:schemeClr val="tx1"/>
                    </a:solidFill>
                    <a:effectLst/>
                    <a:latin typeface="+mn-lt"/>
                    <a:ea typeface="+mn-ea"/>
                    <a:cs typeface="+mn-cs"/>
                  </a:rPr>
                  <a:t> β</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can play a role in storing key information.</a:t>
                </a:r>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与</a:t>
                </a:r>
                <a:r>
                  <a:rPr lang="en-US" altLang="zh-CN" sz="1200" kern="1200" dirty="0">
                    <a:solidFill>
                      <a:schemeClr val="tx1"/>
                    </a:solidFill>
                    <a:effectLst/>
                    <a:latin typeface="+mn-lt"/>
                    <a:ea typeface="+mn-ea"/>
                    <a:cs typeface="+mn-cs"/>
                  </a:rPr>
                  <a:t>h2o</a:t>
                </a:r>
                <a:r>
                  <a:rPr lang="zh-CN" altLang="zh-CN" sz="1200" kern="1200" dirty="0">
                    <a:solidFill>
                      <a:schemeClr val="tx1"/>
                    </a:solidFill>
                    <a:effectLst/>
                    <a:latin typeface="+mn-lt"/>
                    <a:ea typeface="+mn-ea"/>
                    <a:cs typeface="+mn-cs"/>
                  </a:rPr>
                  <a:t>的区别</a:t>
                </a:r>
              </a:p>
              <a:p>
                <a:r>
                  <a:rPr lang="en-US" altLang="zh-CN" sz="1200" kern="1200" dirty="0">
                    <a:solidFill>
                      <a:schemeClr val="tx1"/>
                    </a:solidFill>
                    <a:effectLst/>
                    <a:latin typeface="+mn-lt"/>
                    <a:ea typeface="+mn-ea"/>
                    <a:cs typeface="+mn-cs"/>
                  </a:rPr>
                  <a:t>When we compare the previous works in inference perspective, the classification is based on their code implementation.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So for the first group, prefilling-only method, they don’t consider the KV cache during generation compress.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second group, unified method, when outputs are very long or current reasoning model, like have very long reasoning contents, the current algorithm of selecting KV cache may lead to the deviation of heavy hitters.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 think the reason behind these limitation is the current evaluated benchmark in KV cache compression field, they don’t focus on the tasks which have very long context or reasoning content.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Maybe such benchmark designed to evaluate the KV cache compression is valuable and interesting.</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endParaRPr lang="zh-CN" altLang="zh-CN" sz="120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I think our work is a small step to solve the problem about KV cache compression during the decoding.</a:t>
                </a:r>
                <a:endParaRPr lang="zh-CN" altLang="zh-CN" sz="120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Due to the token-by-token generation LLM nature, dynamically select truly useful KV cache is challenging, because you never now whether the importance of KV cache at the next step.</a:t>
                </a:r>
                <a:endParaRPr lang="zh-CN" altLang="zh-CN" sz="120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Furthermore, in real world application, the hyperparameters and how to align with flash attention 1 or 2, how to integrate </a:t>
                </a:r>
                <a:r>
                  <a:rPr lang="en-US" altLang="zh-CN" sz="1200" b="1" kern="1200" dirty="0" err="1">
                    <a:solidFill>
                      <a:schemeClr val="tx1"/>
                    </a:solidFill>
                    <a:effectLst/>
                    <a:latin typeface="+mn-lt"/>
                    <a:ea typeface="+mn-ea"/>
                    <a:cs typeface="+mn-cs"/>
                  </a:rPr>
                  <a:t>vllm</a:t>
                </a:r>
                <a:r>
                  <a:rPr lang="en-US" altLang="zh-CN" sz="1200" b="1" kern="1200" dirty="0">
                    <a:solidFill>
                      <a:schemeClr val="tx1"/>
                    </a:solidFill>
                    <a:effectLst/>
                    <a:latin typeface="+mn-lt"/>
                    <a:ea typeface="+mn-ea"/>
                    <a:cs typeface="+mn-cs"/>
                  </a:rPr>
                  <a:t>, are important and we really need more hardware-algorithm co-design.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And our framework are motivated the insights from the observation, the </a:t>
                </a:r>
                <a:r>
                  <a:rPr lang="en-US" altLang="zh-CN" sz="1200" kern="1200" dirty="0" err="1">
                    <a:solidFill>
                      <a:schemeClr val="tx1"/>
                    </a:solidFill>
                    <a:effectLst/>
                    <a:latin typeface="+mn-lt"/>
                    <a:ea typeface="+mn-ea"/>
                    <a:cs typeface="+mn-cs"/>
                  </a:rPr>
                  <a:t>dpsk’s</a:t>
                </a:r>
                <a:r>
                  <a:rPr lang="en-US" altLang="zh-CN" sz="1200" kern="1200" dirty="0">
                    <a:solidFill>
                      <a:schemeClr val="tx1"/>
                    </a:solidFill>
                    <a:effectLst/>
                    <a:latin typeface="+mn-lt"/>
                    <a:ea typeface="+mn-ea"/>
                    <a:cs typeface="+mn-cs"/>
                  </a:rPr>
                  <a:t> proposed native sparse attention, don’t need predefined sparse patterns, just let models to learn the sparse pattern.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It maybe interesting and more </a:t>
                </a:r>
                <a:r>
                  <a:rPr lang="en-US" altLang="zh-CN" sz="1200" kern="1200" dirty="0" err="1">
                    <a:solidFill>
                      <a:schemeClr val="tx1"/>
                    </a:solidFill>
                    <a:effectLst/>
                    <a:latin typeface="+mn-lt"/>
                    <a:ea typeface="+mn-ea"/>
                    <a:cs typeface="+mn-cs"/>
                  </a:rPr>
                  <a:t>elegent</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en-US" dirty="0"/>
              </a:p>
            </p:txBody>
          </p:sp>
        </mc:Fallback>
      </mc:AlternateContent>
      <p:sp>
        <p:nvSpPr>
          <p:cNvPr id="4" name="Slide Number Placeholder 3">
            <a:extLst>
              <a:ext uri="{FF2B5EF4-FFF2-40B4-BE49-F238E27FC236}">
                <a16:creationId xmlns:a16="http://schemas.microsoft.com/office/drawing/2014/main" id="{90AF5BD9-EAE9-B67F-184F-B5B7D0C15A7B}"/>
              </a:ext>
            </a:extLst>
          </p:cNvPr>
          <p:cNvSpPr>
            <a:spLocks noGrp="1"/>
          </p:cNvSpPr>
          <p:nvPr>
            <p:ph type="sldNum" sz="quarter" idx="5"/>
          </p:nvPr>
        </p:nvSpPr>
        <p:spPr/>
        <p:txBody>
          <a:bodyPr/>
          <a:lstStyle/>
          <a:p>
            <a:fld id="{930620FB-D724-44F5-B635-BCF72D52DC9A}" type="slidenum">
              <a:rPr lang="zh-CN" altLang="en-US" smtClean="0"/>
              <a:t>19</a:t>
            </a:fld>
            <a:endParaRPr lang="zh-CN" altLang="en-US"/>
          </a:p>
        </p:txBody>
      </p:sp>
    </p:spTree>
    <p:extLst>
      <p:ext uri="{BB962C8B-B14F-4D97-AF65-F5344CB8AC3E}">
        <p14:creationId xmlns:p14="http://schemas.microsoft.com/office/powerpoint/2010/main" val="88167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Current LLMs follow an auto-regressive process, which separates into prefilling and decoding stages.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As shown in Figure 1, prefilling stage calculates and stores the KV cache of the initial input tokens, and generates the first output token.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And decoding stage generates the output tokens one by one with the KV cache, and then updates it with the KV pairs of the newly generated token.</a:t>
            </a:r>
            <a:endParaRPr lang="zh-CN" altLang="zh-CN" sz="1200" kern="1200" dirty="0">
              <a:solidFill>
                <a:schemeClr val="tx1"/>
              </a:solidFill>
              <a:effectLst/>
              <a:latin typeface="+mn-lt"/>
              <a:ea typeface="+mn-ea"/>
              <a:cs typeface="+mn-cs"/>
            </a:endParaRPr>
          </a:p>
          <a:p>
            <a:endParaRPr kumimoji="1" lang="zh-CN" altLang="en-US" dirty="0"/>
          </a:p>
        </p:txBody>
      </p:sp>
      <p:sp>
        <p:nvSpPr>
          <p:cNvPr id="4" name="灯片编号占位符 3"/>
          <p:cNvSpPr>
            <a:spLocks noGrp="1"/>
          </p:cNvSpPr>
          <p:nvPr>
            <p:ph type="sldNum" sz="quarter" idx="5"/>
          </p:nvPr>
        </p:nvSpPr>
        <p:spPr/>
        <p:txBody>
          <a:bodyPr/>
          <a:lstStyle/>
          <a:p>
            <a:fld id="{6D8BB1E1-DB9C-41AA-84B5-05A3315A2B9B}" type="slidenum">
              <a:rPr lang="zh-CN" altLang="en-US" smtClean="0"/>
              <a:t>2</a:t>
            </a:fld>
            <a:endParaRPr lang="zh-CN" altLang="en-US"/>
          </a:p>
        </p:txBody>
      </p:sp>
    </p:spTree>
    <p:extLst>
      <p:ext uri="{BB962C8B-B14F-4D97-AF65-F5344CB8AC3E}">
        <p14:creationId xmlns:p14="http://schemas.microsoft.com/office/powerpoint/2010/main" val="1207288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7391-07F9-EC63-0988-E59F6B562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6DD0E-6912-C072-2991-22D421779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D89AD3-77B0-AA21-0B76-1F31D017E914}"/>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When LLMs infer on long-context tasks, the KV cache consumes a lot of GPU memory and becomes a huge limitation.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If we group tasks based on the length of the input prompt and output, we can divide them into four types:</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Short input, short output, like common QA task</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Long input, short output, like Long-form QA, Sentence retrieve task</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Short input, long output, like Long-form Generation or current reasoning models often have very long reasoning contents</a:t>
            </a:r>
            <a:endParaRPr lang="zh-CN" altLang="zh-CN" sz="1200" kern="1200" dirty="0">
              <a:solidFill>
                <a:schemeClr val="tx1"/>
              </a:solidFill>
              <a:effectLst/>
              <a:latin typeface="+mn-lt"/>
              <a:ea typeface="+mn-ea"/>
              <a:cs typeface="+mn-cs"/>
            </a:endParaRPr>
          </a:p>
          <a:p>
            <a:pPr lvl="0"/>
            <a:r>
              <a:rPr lang="en-US" altLang="zh-CN" sz="1200" kern="1200" dirty="0">
                <a:solidFill>
                  <a:schemeClr val="tx1"/>
                </a:solidFill>
                <a:effectLst/>
                <a:latin typeface="+mn-lt"/>
                <a:ea typeface="+mn-ea"/>
                <a:cs typeface="+mn-cs"/>
              </a:rPr>
              <a:t>Long input, long output, like </a:t>
            </a:r>
            <a:r>
              <a:rPr lang="en-US" altLang="zh-CN" sz="1200" kern="1200" dirty="0" err="1">
                <a:solidFill>
                  <a:schemeClr val="tx1"/>
                </a:solidFill>
                <a:effectLst/>
                <a:latin typeface="+mn-lt"/>
                <a:ea typeface="+mn-ea"/>
                <a:cs typeface="+mn-cs"/>
              </a:rPr>
              <a:t>LongGenBench</a:t>
            </a:r>
            <a:r>
              <a:rPr lang="en-US" altLang="zh-CN" sz="1200" kern="1200" dirty="0">
                <a:solidFill>
                  <a:schemeClr val="tx1"/>
                </a:solidFill>
                <a:effectLst/>
                <a:latin typeface="+mn-lt"/>
                <a:ea typeface="+mn-ea"/>
                <a:cs typeface="+mn-cs"/>
              </a:rPr>
              <a:t>, I will introduce it later</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only the first type doesn’t require KV cache compression.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For the other three types, the KV cache may be large from the beginning due to the long input, or may increase during the decoding stage.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particular, </a:t>
            </a:r>
            <a:r>
              <a:rPr lang="en-US" altLang="zh-CN" sz="1200" b="1" kern="1200" dirty="0">
                <a:solidFill>
                  <a:schemeClr val="tx1"/>
                </a:solidFill>
                <a:effectLst/>
                <a:latin typeface="+mn-lt"/>
                <a:ea typeface="+mn-ea"/>
                <a:cs typeface="+mn-cs"/>
              </a:rPr>
              <a:t>type four, long input and long output, is most memory-intensive</a:t>
            </a:r>
            <a:r>
              <a:rPr lang="en-US" altLang="zh-CN" sz="1200" kern="1200" dirty="0">
                <a:solidFill>
                  <a:schemeClr val="tx1"/>
                </a:solidFill>
                <a:effectLst/>
                <a:latin typeface="+mn-lt"/>
                <a:ea typeface="+mn-ea"/>
                <a:cs typeface="+mn-cs"/>
              </a:rPr>
              <a:t>, and is the focus of our work.</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b="0" u="non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462256C-8F9B-AA48-718E-1FADF576EE72}"/>
              </a:ext>
            </a:extLst>
          </p:cNvPr>
          <p:cNvSpPr>
            <a:spLocks noGrp="1"/>
          </p:cNvSpPr>
          <p:nvPr>
            <p:ph type="sldNum" sz="quarter" idx="5"/>
          </p:nvPr>
        </p:nvSpPr>
        <p:spPr/>
        <p:txBody>
          <a:bodyPr/>
          <a:lstStyle/>
          <a:p>
            <a:fld id="{930620FB-D724-44F5-B635-BCF72D52DC9A}" type="slidenum">
              <a:rPr lang="zh-CN" altLang="en-US" smtClean="0"/>
              <a:t>3</a:t>
            </a:fld>
            <a:endParaRPr lang="zh-CN" altLang="en-US"/>
          </a:p>
        </p:txBody>
      </p:sp>
    </p:spTree>
    <p:extLst>
      <p:ext uri="{BB962C8B-B14F-4D97-AF65-F5344CB8AC3E}">
        <p14:creationId xmlns:p14="http://schemas.microsoft.com/office/powerpoint/2010/main" val="1871899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31623-1EE2-423D-BD2F-999665768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0F9C1-33B6-8945-E171-6F46266922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A0D581-66AA-4789-46C4-487554EEBD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a:solidFill>
                  <a:schemeClr val="tx1"/>
                </a:solidFill>
                <a:effectLst/>
                <a:latin typeface="+mn-lt"/>
                <a:ea typeface="+mn-ea"/>
                <a:cs typeface="+mn-cs"/>
              </a:rPr>
              <a:t>LongGenBench</a:t>
            </a:r>
            <a:r>
              <a:rPr lang="en-US" altLang="zh-CN" sz="1200" kern="1200" dirty="0">
                <a:solidFill>
                  <a:schemeClr val="tx1"/>
                </a:solidFill>
                <a:effectLst/>
                <a:latin typeface="+mn-lt"/>
                <a:ea typeface="+mn-ea"/>
                <a:cs typeface="+mn-cs"/>
              </a:rPr>
              <a:t> is a benchmark specifically designed for multi-question answering tasks. In this benchmark, a single input has multiple questions, and the model must answer each one in order. It develop the </a:t>
            </a:r>
            <a:r>
              <a:rPr lang="en-US" altLang="zh-CN" sz="1200" kern="1200" dirty="0" err="1">
                <a:solidFill>
                  <a:schemeClr val="tx1"/>
                </a:solidFill>
                <a:effectLst/>
                <a:latin typeface="+mn-lt"/>
                <a:ea typeface="+mn-ea"/>
                <a:cs typeface="+mn-cs"/>
              </a:rPr>
              <a:t>GSMeightK</a:t>
            </a:r>
            <a:r>
              <a:rPr lang="en-US" altLang="zh-CN" sz="1200" kern="1200" dirty="0">
                <a:solidFill>
                  <a:schemeClr val="tx1"/>
                </a:solidFill>
                <a:effectLst/>
                <a:latin typeface="+mn-lt"/>
                <a:ea typeface="+mn-ea"/>
                <a:cs typeface="+mn-cs"/>
              </a:rPr>
              <a:t> and CSQA task. This is an example of </a:t>
            </a:r>
            <a:r>
              <a:rPr lang="en-US" altLang="zh-CN" sz="1200" kern="1200" dirty="0" err="1">
                <a:solidFill>
                  <a:schemeClr val="tx1"/>
                </a:solidFill>
                <a:effectLst/>
                <a:latin typeface="+mn-lt"/>
                <a:ea typeface="+mn-ea"/>
                <a:cs typeface="+mn-cs"/>
              </a:rPr>
              <a:t>GSMeightK</a:t>
            </a:r>
            <a:r>
              <a:rPr lang="en-US" altLang="zh-CN" sz="1200" kern="1200" dirty="0">
                <a:solidFill>
                  <a:schemeClr val="tx1"/>
                </a:solidFill>
                <a:effectLst/>
                <a:latin typeface="+mn-lt"/>
                <a:ea typeface="+mn-ea"/>
                <a:cs typeface="+mn-cs"/>
              </a:rPr>
              <a:t> plus.</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b="0" u="non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9106AE7-D990-5BBA-BF66-F906F0483449}"/>
              </a:ext>
            </a:extLst>
          </p:cNvPr>
          <p:cNvSpPr>
            <a:spLocks noGrp="1"/>
          </p:cNvSpPr>
          <p:nvPr>
            <p:ph type="sldNum" sz="quarter" idx="5"/>
          </p:nvPr>
        </p:nvSpPr>
        <p:spPr/>
        <p:txBody>
          <a:bodyPr/>
          <a:lstStyle/>
          <a:p>
            <a:fld id="{930620FB-D724-44F5-B635-BCF72D52DC9A}" type="slidenum">
              <a:rPr lang="zh-CN" altLang="en-US" smtClean="0"/>
              <a:t>4</a:t>
            </a:fld>
            <a:endParaRPr lang="zh-CN" altLang="en-US"/>
          </a:p>
        </p:txBody>
      </p:sp>
    </p:spTree>
    <p:extLst>
      <p:ext uri="{BB962C8B-B14F-4D97-AF65-F5344CB8AC3E}">
        <p14:creationId xmlns:p14="http://schemas.microsoft.com/office/powerpoint/2010/main" val="3931104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47BD0-8DF1-A9F7-CD36-FA68FDE000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83FCEE-66E9-7FA7-5C39-D46D15AEB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5AAD2-ACE5-18B3-F33D-933B9E4FF723}"/>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"Heavy hitters" are important tokens in the KV cache. They make up a small part of the cache but have high attention scores. A greedy algorithm is used to find and keep them, so the model can focus on the most useful information.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inference perspective, previous works typically fall into two categories.</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First, </a:t>
            </a:r>
            <a:r>
              <a:rPr lang="en-US" altLang="zh-CN" sz="1200" b="1" kern="1200" dirty="0">
                <a:solidFill>
                  <a:schemeClr val="tx1"/>
                </a:solidFill>
                <a:effectLst/>
                <a:latin typeface="+mn-lt"/>
                <a:ea typeface="+mn-ea"/>
                <a:cs typeface="+mn-cs"/>
              </a:rPr>
              <a:t>prefilling-only</a:t>
            </a:r>
            <a:r>
              <a:rPr lang="en-US" altLang="zh-CN" sz="1200" kern="1200" dirty="0">
                <a:solidFill>
                  <a:schemeClr val="tx1"/>
                </a:solidFill>
                <a:effectLst/>
                <a:latin typeface="+mn-lt"/>
                <a:ea typeface="+mn-ea"/>
                <a:cs typeface="+mn-cs"/>
              </a:rPr>
              <a:t> methods only compress the input side, which works well when outputs are short, but when the output is long, the KV cache is still large.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Second, </a:t>
            </a:r>
            <a:r>
              <a:rPr lang="en-US" altLang="zh-CN" sz="1200" b="1" kern="1200" dirty="0">
                <a:solidFill>
                  <a:schemeClr val="tx1"/>
                </a:solidFill>
                <a:effectLst/>
                <a:latin typeface="+mn-lt"/>
                <a:ea typeface="+mn-ea"/>
                <a:cs typeface="+mn-cs"/>
              </a:rPr>
              <a:t>unified methods</a:t>
            </a:r>
            <a:r>
              <a:rPr lang="en-US" altLang="zh-CN" sz="1200" kern="1200" dirty="0">
                <a:solidFill>
                  <a:schemeClr val="tx1"/>
                </a:solidFill>
                <a:effectLst/>
                <a:latin typeface="+mn-lt"/>
                <a:ea typeface="+mn-ea"/>
                <a:cs typeface="+mn-cs"/>
              </a:rPr>
              <a:t> compress both stages together, but may evict the wrong tokens due to the deviation of original heavy hitters, especially the important parts from input, in particular, on </a:t>
            </a:r>
            <a:r>
              <a:rPr lang="en-US" altLang="zh-CN" sz="1200" kern="1200" dirty="0" err="1">
                <a:solidFill>
                  <a:schemeClr val="tx1"/>
                </a:solidFill>
                <a:effectLst/>
                <a:latin typeface="+mn-lt"/>
                <a:ea typeface="+mn-ea"/>
                <a:cs typeface="+mn-cs"/>
              </a:rPr>
              <a:t>LongGenBench</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600" b="0" u="none"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3606FB2-5058-C166-22E4-320A287EF6F9}"/>
              </a:ext>
            </a:extLst>
          </p:cNvPr>
          <p:cNvSpPr>
            <a:spLocks noGrp="1"/>
          </p:cNvSpPr>
          <p:nvPr>
            <p:ph type="sldNum" sz="quarter" idx="5"/>
          </p:nvPr>
        </p:nvSpPr>
        <p:spPr/>
        <p:txBody>
          <a:bodyPr/>
          <a:lstStyle/>
          <a:p>
            <a:fld id="{930620FB-D724-44F5-B635-BCF72D52DC9A}" type="slidenum">
              <a:rPr lang="zh-CN" altLang="en-US" smtClean="0"/>
              <a:t>5</a:t>
            </a:fld>
            <a:endParaRPr lang="zh-CN" altLang="en-US"/>
          </a:p>
        </p:txBody>
      </p:sp>
    </p:spTree>
    <p:extLst>
      <p:ext uri="{BB962C8B-B14F-4D97-AF65-F5344CB8AC3E}">
        <p14:creationId xmlns:p14="http://schemas.microsoft.com/office/powerpoint/2010/main" val="199979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E1008-4BB2-662D-FB24-CA4CCC308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C7F02-FC80-8E62-B177-B882EBECD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7545A-E42B-CE00-C551-C66CE041E685}"/>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So, our idea is to treat </a:t>
            </a:r>
            <a:r>
              <a:rPr lang="en-US" altLang="zh-CN" sz="1200" b="1" kern="1200" dirty="0">
                <a:solidFill>
                  <a:schemeClr val="tx1"/>
                </a:solidFill>
                <a:effectLst/>
                <a:latin typeface="+mn-lt"/>
                <a:ea typeface="+mn-ea"/>
                <a:cs typeface="+mn-cs"/>
              </a:rPr>
              <a:t>prefilling and decoding separately</a:t>
            </a:r>
            <a:r>
              <a:rPr lang="en-US" altLang="zh-CN" sz="1200" kern="1200" dirty="0">
                <a:solidFill>
                  <a:schemeClr val="tx1"/>
                </a:solidFill>
                <a:effectLst/>
                <a:latin typeface="+mn-lt"/>
                <a:ea typeface="+mn-ea"/>
                <a:cs typeface="+mn-cs"/>
              </a:rPr>
              <a:t>.</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In the prefilling stage, we preserve import compressed KV cache that are critical for understanding the input.</a:t>
            </a:r>
            <a:br>
              <a:rPr lang="en-US" altLang="zh-CN" sz="1200" kern="1200" dirty="0">
                <a:solidFill>
                  <a:schemeClr val="tx1"/>
                </a:solidFill>
                <a:effectLst/>
                <a:latin typeface="+mn-lt"/>
                <a:ea typeface="+mn-ea"/>
                <a:cs typeface="+mn-cs"/>
              </a:rPr>
            </a:br>
            <a:r>
              <a:rPr lang="en-US" altLang="zh-CN" sz="1200" kern="1200" dirty="0">
                <a:solidFill>
                  <a:schemeClr val="tx1"/>
                </a:solidFill>
                <a:effectLst/>
                <a:latin typeface="+mn-lt"/>
                <a:ea typeface="+mn-ea"/>
                <a:cs typeface="+mn-cs"/>
              </a:rPr>
              <a:t>Then in decoding, we manage the cache dynamically to keep relevant context for future tokens.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This is the key idea behind </a:t>
            </a:r>
            <a:r>
              <a:rPr lang="en-US" altLang="zh-CN" sz="1200" b="1" kern="1200" dirty="0">
                <a:solidFill>
                  <a:schemeClr val="tx1"/>
                </a:solidFill>
                <a:effectLst/>
                <a:latin typeface="+mn-lt"/>
                <a:ea typeface="+mn-ea"/>
                <a:cs typeface="+mn-cs"/>
              </a:rPr>
              <a:t>SCOPE</a:t>
            </a:r>
            <a:r>
              <a:rPr lang="en-US" altLang="zh-CN" sz="1200" kern="1200" dirty="0">
                <a:solidFill>
                  <a:schemeClr val="tx1"/>
                </a:solidFill>
                <a:effectLst/>
                <a:latin typeface="+mn-lt"/>
                <a:ea typeface="+mn-ea"/>
                <a:cs typeface="+mn-cs"/>
              </a:rPr>
              <a:t>, our proposed framework.</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a:extLst>
              <a:ext uri="{FF2B5EF4-FFF2-40B4-BE49-F238E27FC236}">
                <a16:creationId xmlns:a16="http://schemas.microsoft.com/office/drawing/2014/main" id="{D4E570FD-CEEC-D2E7-3A20-9BE449B3C17E}"/>
              </a:ext>
            </a:extLst>
          </p:cNvPr>
          <p:cNvSpPr>
            <a:spLocks noGrp="1"/>
          </p:cNvSpPr>
          <p:nvPr>
            <p:ph type="sldNum" sz="quarter" idx="5"/>
          </p:nvPr>
        </p:nvSpPr>
        <p:spPr/>
        <p:txBody>
          <a:bodyPr/>
          <a:lstStyle/>
          <a:p>
            <a:fld id="{930620FB-D724-44F5-B635-BCF72D52DC9A}" type="slidenum">
              <a:rPr lang="zh-CN" altLang="en-US" smtClean="0"/>
              <a:t>6</a:t>
            </a:fld>
            <a:endParaRPr lang="zh-CN" altLang="en-US"/>
          </a:p>
        </p:txBody>
      </p:sp>
    </p:spTree>
    <p:extLst>
      <p:ext uri="{BB962C8B-B14F-4D97-AF65-F5344CB8AC3E}">
        <p14:creationId xmlns:p14="http://schemas.microsoft.com/office/powerpoint/2010/main" val="1482356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a:solidFill>
                  <a:schemeClr val="tx1"/>
                </a:solidFill>
                <a:effectLst/>
                <a:latin typeface="+mn-lt"/>
                <a:ea typeface="+mn-ea"/>
                <a:cs typeface="+mn-cs"/>
              </a:rPr>
              <a:t>Two pilot observations led to this design.</a:t>
            </a:r>
            <a:endParaRPr lang="zh-CN" altLang="zh-CN" sz="1200" kern="1200" dirty="0">
              <a:solidFill>
                <a:schemeClr val="tx1"/>
              </a:solidFill>
              <a:effectLst/>
              <a:latin typeface="+mn-lt"/>
              <a:ea typeface="+mn-ea"/>
              <a:cs typeface="+mn-cs"/>
            </a:endParaRPr>
          </a:p>
          <a:p>
            <a:r>
              <a:rPr lang="en-US" altLang="zh-CN" sz="1200" kern="1200" dirty="0" err="1">
                <a:solidFill>
                  <a:schemeClr val="tx1"/>
                </a:solidFill>
                <a:effectLst/>
                <a:latin typeface="+mn-lt"/>
                <a:ea typeface="+mn-ea"/>
                <a:cs typeface="+mn-cs"/>
              </a:rPr>
              <a:t>First,a</a:t>
            </a:r>
            <a:r>
              <a:rPr lang="en-US" altLang="zh-CN" sz="1200" kern="1200" dirty="0">
                <a:solidFill>
                  <a:schemeClr val="tx1"/>
                </a:solidFill>
                <a:effectLst/>
                <a:latin typeface="+mn-lt"/>
                <a:ea typeface="+mn-ea"/>
                <a:cs typeface="+mn-cs"/>
              </a:rPr>
              <a:t> task on </a:t>
            </a:r>
            <a:r>
              <a:rPr lang="en-US" altLang="zh-CN" sz="1200" kern="1200" dirty="0" err="1">
                <a:solidFill>
                  <a:schemeClr val="tx1"/>
                </a:solidFill>
                <a:effectLst/>
                <a:latin typeface="+mn-lt"/>
                <a:ea typeface="+mn-ea"/>
                <a:cs typeface="+mn-cs"/>
              </a:rPr>
              <a:t>LonGenBench</a:t>
            </a:r>
            <a:r>
              <a:rPr lang="en-US" altLang="zh-CN" sz="1200" kern="1200" dirty="0">
                <a:solidFill>
                  <a:schemeClr val="tx1"/>
                </a:solidFill>
                <a:effectLst/>
                <a:latin typeface="+mn-lt"/>
                <a:ea typeface="+mn-ea"/>
                <a:cs typeface="+mn-cs"/>
              </a:rPr>
              <a:t> accuracy drops by ninety five% while traditional tasks, like HotpotQA or sentence retrieve task still have good performance when we preserve twenty% KV cache generated in prefilling stage.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This leads to compressing too much during prefilling may </a:t>
            </a:r>
            <a:r>
              <a:rPr lang="en-US" altLang="zh-CN" sz="1200" b="1" kern="1200" dirty="0">
                <a:solidFill>
                  <a:schemeClr val="tx1"/>
                </a:solidFill>
                <a:effectLst/>
                <a:latin typeface="+mn-lt"/>
                <a:ea typeface="+mn-ea"/>
                <a:cs typeface="+mn-cs"/>
              </a:rPr>
              <a:t>hurt context understanding</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p:cNvSpPr>
            <a:spLocks noGrp="1"/>
          </p:cNvSpPr>
          <p:nvPr>
            <p:ph type="sldNum" sz="quarter" idx="5"/>
          </p:nvPr>
        </p:nvSpPr>
        <p:spPr/>
        <p:txBody>
          <a:bodyPr/>
          <a:lstStyle/>
          <a:p>
            <a:fld id="{930620FB-D724-44F5-B635-BCF72D52DC9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0CE4F-4D48-C8DD-B1FF-3B088094A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F7F3A6-7E09-3E5D-02CA-62CBABFB4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A20019-A76B-21B8-C3D4-10212A7F49CD}"/>
              </a:ext>
            </a:extLst>
          </p:cNvPr>
          <p:cNvSpPr>
            <a:spLocks noGrp="1"/>
          </p:cNvSpPr>
          <p:nvPr>
            <p:ph type="body" idx="1"/>
          </p:nvPr>
        </p:nvSpPr>
        <p:spPr/>
        <p:txBody>
          <a:bodyPr/>
          <a:lstStyle/>
          <a:p>
            <a:r>
              <a:rPr lang="en-US" altLang="zh-CN" sz="1200" kern="1200" dirty="0">
                <a:solidFill>
                  <a:schemeClr val="tx1"/>
                </a:solidFill>
                <a:effectLst/>
                <a:latin typeface="+mn-lt"/>
                <a:ea typeface="+mn-ea"/>
                <a:cs typeface="+mn-cs"/>
              </a:rPr>
              <a:t>We can get the first observation:</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For tasks that require specific fine-grained context, excessive compression during the prefilling stage can seriously hurt performance.</a:t>
            </a:r>
            <a:endParaRPr lang="zh-CN" altLang="zh-CN" sz="1200" kern="1200" dirty="0">
              <a:solidFill>
                <a:schemeClr val="tx1"/>
              </a:solidFill>
              <a:effectLst/>
              <a:latin typeface="+mn-lt"/>
              <a:ea typeface="+mn-ea"/>
              <a:cs typeface="+mn-cs"/>
            </a:endParaRPr>
          </a:p>
          <a:p>
            <a:endParaRPr lang="zh-CN" altLang="en-US" dirty="0"/>
          </a:p>
        </p:txBody>
      </p:sp>
      <p:sp>
        <p:nvSpPr>
          <p:cNvPr id="4" name="Slide Number Placeholder 3">
            <a:extLst>
              <a:ext uri="{FF2B5EF4-FFF2-40B4-BE49-F238E27FC236}">
                <a16:creationId xmlns:a16="http://schemas.microsoft.com/office/drawing/2014/main" id="{7E3C8DC5-F700-A0EF-A329-EC07D104F5FB}"/>
              </a:ext>
            </a:extLst>
          </p:cNvPr>
          <p:cNvSpPr>
            <a:spLocks noGrp="1"/>
          </p:cNvSpPr>
          <p:nvPr>
            <p:ph type="sldNum" sz="quarter" idx="5"/>
          </p:nvPr>
        </p:nvSpPr>
        <p:spPr/>
        <p:txBody>
          <a:bodyPr/>
          <a:lstStyle/>
          <a:p>
            <a:fld id="{930620FB-D724-44F5-B635-BCF72D52DC9A}" type="slidenum">
              <a:rPr lang="zh-CN" altLang="en-US" smtClean="0"/>
              <a:t>8</a:t>
            </a:fld>
            <a:endParaRPr lang="zh-CN" altLang="en-US"/>
          </a:p>
        </p:txBody>
      </p:sp>
    </p:spTree>
    <p:extLst>
      <p:ext uri="{BB962C8B-B14F-4D97-AF65-F5344CB8AC3E}">
        <p14:creationId xmlns:p14="http://schemas.microsoft.com/office/powerpoint/2010/main" val="3575994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929B-55AC-E67A-190E-0660624C6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B13537-43B8-AD4E-15A1-8F4A8E937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40D3C-4C08-1417-7902-65C84D02B6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Second, </a:t>
            </a:r>
            <a:r>
              <a:rPr lang="en-US" altLang="zh-CN" sz="1200" kern="1200" dirty="0">
                <a:solidFill>
                  <a:schemeClr val="tx1"/>
                </a:solidFill>
                <a:effectLst/>
                <a:latin typeface="+mn-lt"/>
                <a:ea typeface="+mn-ea"/>
                <a:cs typeface="+mn-cs"/>
              </a:rPr>
              <a:t>during the decoding stage, across all three layers, high, middle, low, the retained heavy hitters mainly come from the KV cache generated during decoding.</a:t>
            </a:r>
            <a:endParaRPr lang="zh-CN" altLang="en-US" dirty="0"/>
          </a:p>
        </p:txBody>
      </p:sp>
      <p:sp>
        <p:nvSpPr>
          <p:cNvPr id="4" name="Slide Number Placeholder 3">
            <a:extLst>
              <a:ext uri="{FF2B5EF4-FFF2-40B4-BE49-F238E27FC236}">
                <a16:creationId xmlns:a16="http://schemas.microsoft.com/office/drawing/2014/main" id="{F6EE11CD-0078-B809-1285-581549FEB291}"/>
              </a:ext>
            </a:extLst>
          </p:cNvPr>
          <p:cNvSpPr>
            <a:spLocks noGrp="1"/>
          </p:cNvSpPr>
          <p:nvPr>
            <p:ph type="sldNum" sz="quarter" idx="5"/>
          </p:nvPr>
        </p:nvSpPr>
        <p:spPr/>
        <p:txBody>
          <a:bodyPr/>
          <a:lstStyle/>
          <a:p>
            <a:fld id="{930620FB-D724-44F5-B635-BCF72D52DC9A}" type="slidenum">
              <a:rPr lang="zh-CN" altLang="en-US" smtClean="0"/>
              <a:t>9</a:t>
            </a:fld>
            <a:endParaRPr lang="zh-CN" altLang="en-US"/>
          </a:p>
        </p:txBody>
      </p:sp>
    </p:spTree>
    <p:extLst>
      <p:ext uri="{BB962C8B-B14F-4D97-AF65-F5344CB8AC3E}">
        <p14:creationId xmlns:p14="http://schemas.microsoft.com/office/powerpoint/2010/main" val="157188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B08AF71-D624-4A8A-8463-1FBFACB48EF5}" type="datetimeFigureOut">
              <a:rPr lang="zh-CN" altLang="en-US" smtClean="0"/>
              <a:t>2025/7/28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482DF73-9781-42B7-BD4B-A894873A842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08AF71-D624-4A8A-8463-1FBFACB48EF5}" type="datetimeFigureOut">
              <a:rPr lang="zh-CN" altLang="en-US" smtClean="0"/>
              <a:t>2025/7/28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2DF73-9781-42B7-BD4B-A894873A842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27677"/>
            <a:ext cx="12192000" cy="2339102"/>
          </a:xfrm>
          <a:prstGeom prst="rect">
            <a:avLst/>
          </a:prstGeom>
          <a:noFill/>
        </p:spPr>
        <p:txBody>
          <a:bodyPr wrap="square" rtlCol="0">
            <a:spAutoFit/>
          </a:bodyPr>
          <a:lstStyle/>
          <a:p>
            <a:pPr algn="ctr"/>
            <a:r>
              <a:rPr lang="en-US" altLang="zh-CN" sz="2800" b="1" dirty="0">
                <a:latin typeface="Times New Roman" panose="02020603050405020304" pitchFamily="18" charset="0"/>
                <a:cs typeface="Times New Roman" panose="02020603050405020304" pitchFamily="18" charset="0"/>
              </a:rPr>
              <a:t>SCOPE: Optimizing Key-Value Cache Compression in Long-context Generation</a:t>
            </a:r>
          </a:p>
          <a:p>
            <a:pPr algn="ctr"/>
            <a:endParaRPr lang="en-US" altLang="zh-CN" dirty="0">
              <a:latin typeface="Times New Roman" panose="02020603050405020304" pitchFamily="18" charset="0"/>
              <a:cs typeface="Times New Roman" panose="02020603050405020304" pitchFamily="18" charset="0"/>
            </a:endParaRPr>
          </a:p>
          <a:p>
            <a:pPr algn="ctr"/>
            <a:r>
              <a:rPr lang="en-US" altLang="zh-CN" dirty="0">
                <a:latin typeface="Times New Roman" panose="02020603050405020304" pitchFamily="18" charset="0"/>
                <a:cs typeface="Times New Roman" panose="02020603050405020304" pitchFamily="18" charset="0"/>
              </a:rPr>
              <a:t>Jialong Wu</a:t>
            </a:r>
            <a:r>
              <a:rPr lang="en-US" altLang="zh-CN" baseline="30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Zhenglin Wang</a:t>
            </a:r>
            <a:r>
              <a:rPr lang="en-US" altLang="zh-CN" baseline="30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Linhai Zhang</a:t>
            </a:r>
            <a:r>
              <a:rPr lang="en-US" altLang="zh-CN" baseline="30000" dirty="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 Yilong Lai</a:t>
            </a:r>
            <a:r>
              <a:rPr lang="en-US" altLang="zh-CN" baseline="30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 Yulan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He</a:t>
            </a:r>
            <a:r>
              <a:rPr lang="en-US" altLang="zh-CN" baseline="30000" dirty="0">
                <a:latin typeface="Times New Roman" panose="02020603050405020304" pitchFamily="18" charset="0"/>
                <a:cs typeface="Times New Roman" panose="02020603050405020304" pitchFamily="18" charset="0"/>
              </a:rPr>
              <a:t>2,3</a:t>
            </a:r>
            <a:r>
              <a:rPr lang="en-US" altLang="zh-CN" dirty="0">
                <a:latin typeface="Times New Roman" panose="02020603050405020304" pitchFamily="18" charset="0"/>
                <a:cs typeface="Times New Roman" panose="02020603050405020304" pitchFamily="18" charset="0"/>
              </a:rPr>
              <a:t>, Deyu</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Zhou</a:t>
            </a:r>
            <a:r>
              <a:rPr lang="en-US" altLang="zh-CN" baseline="30000" dirty="0">
                <a:latin typeface="Times New Roman" panose="02020603050405020304" pitchFamily="18" charset="0"/>
                <a:cs typeface="Times New Roman" panose="02020603050405020304" pitchFamily="18" charset="0"/>
              </a:rPr>
              <a:t>1</a:t>
            </a:r>
          </a:p>
          <a:p>
            <a:pPr algn="ctr"/>
            <a:r>
              <a:rPr lang="en-GB" altLang="zh-CN" baseline="30000" dirty="0">
                <a:latin typeface="Times New Roman" panose="02020603050405020304" pitchFamily="18" charset="0"/>
                <a:cs typeface="Times New Roman" panose="02020603050405020304" pitchFamily="18" charset="0"/>
              </a:rPr>
              <a:t>1</a:t>
            </a:r>
            <a:r>
              <a:rPr lang="en-GB" altLang="zh-CN" dirty="0">
                <a:latin typeface="Times New Roman" panose="02020603050405020304" pitchFamily="18" charset="0"/>
                <a:cs typeface="Times New Roman" panose="02020603050405020304" pitchFamily="18" charset="0"/>
              </a:rPr>
              <a:t>Southeast University </a:t>
            </a:r>
            <a:r>
              <a:rPr lang="en-GB" altLang="zh-CN" baseline="30000" dirty="0">
                <a:latin typeface="Times New Roman" panose="02020603050405020304" pitchFamily="18" charset="0"/>
                <a:cs typeface="Times New Roman" panose="02020603050405020304" pitchFamily="18" charset="0"/>
              </a:rPr>
              <a:t>2</a:t>
            </a:r>
            <a:r>
              <a:rPr lang="en-GB" altLang="zh-CN" dirty="0">
                <a:latin typeface="Times New Roman" panose="02020603050405020304" pitchFamily="18" charset="0"/>
                <a:cs typeface="Times New Roman" panose="02020603050405020304" pitchFamily="18" charset="0"/>
              </a:rPr>
              <a:t>King’s College London </a:t>
            </a:r>
            <a:r>
              <a:rPr lang="en-GB" altLang="zh-CN" baseline="30000" dirty="0">
                <a:latin typeface="Times New Roman" panose="02020603050405020304" pitchFamily="18" charset="0"/>
                <a:cs typeface="Times New Roman" panose="02020603050405020304" pitchFamily="18" charset="0"/>
              </a:rPr>
              <a:t>3</a:t>
            </a:r>
            <a:r>
              <a:rPr lang="en-GB" altLang="zh-CN" dirty="0">
                <a:latin typeface="Times New Roman" panose="02020603050405020304" pitchFamily="18" charset="0"/>
                <a:cs typeface="Times New Roman" panose="02020603050405020304" pitchFamily="18" charset="0"/>
              </a:rPr>
              <a:t>The Alan Turing Institute</a:t>
            </a:r>
          </a:p>
          <a:p>
            <a:pPr algn="ctr"/>
            <a:endParaRPr lang="en-US" altLang="zh-CN" dirty="0">
              <a:latin typeface="Times New Roman" panose="02020603050405020304" pitchFamily="18" charset="0"/>
              <a:cs typeface="Times New Roman" panose="02020603050405020304" pitchFamily="18" charset="0"/>
            </a:endParaRPr>
          </a:p>
          <a:p>
            <a:pPr algn="ctr"/>
            <a:r>
              <a:rPr lang="en-US" altLang="zh-CN" dirty="0">
                <a:latin typeface="Times New Roman" panose="02020603050405020304" pitchFamily="18" charset="0"/>
                <a:cs typeface="Times New Roman" panose="02020603050405020304" pitchFamily="18" charset="0"/>
              </a:rPr>
              <a:t>In </a:t>
            </a:r>
            <a:r>
              <a:rPr lang="en-US" altLang="zh-CN" i="1" dirty="0">
                <a:latin typeface="Times New Roman" panose="02020603050405020304" pitchFamily="18" charset="0"/>
                <a:cs typeface="Times New Roman" panose="02020603050405020304" pitchFamily="18" charset="0"/>
              </a:rPr>
              <a:t>Proceedings of </a:t>
            </a:r>
            <a:r>
              <a:rPr lang="en-GB" altLang="zh-CN" i="1" dirty="0">
                <a:latin typeface="Times New Roman" panose="02020603050405020304" pitchFamily="18" charset="0"/>
                <a:cs typeface="Times New Roman" panose="02020603050405020304" pitchFamily="18" charset="0"/>
              </a:rPr>
              <a:t>the 63rd Annual Meeting of the Association for Computational Linguistics</a:t>
            </a:r>
            <a:r>
              <a:rPr lang="en-GB" altLang="zh-CN" dirty="0">
                <a:latin typeface="Times New Roman" panose="02020603050405020304" pitchFamily="18" charset="0"/>
                <a:cs typeface="Times New Roman" panose="02020603050405020304" pitchFamily="18" charset="0"/>
              </a:rPr>
              <a:t> (ACL 2025)</a:t>
            </a:r>
          </a:p>
        </p:txBody>
      </p:sp>
      <p:pic>
        <p:nvPicPr>
          <p:cNvPr id="4" name="Picture 3" descr="A black background with a black square&#10;&#10;AI-generated content may be incorrect.">
            <a:extLst>
              <a:ext uri="{FF2B5EF4-FFF2-40B4-BE49-F238E27FC236}">
                <a16:creationId xmlns:a16="http://schemas.microsoft.com/office/drawing/2014/main" id="{7A69EBCF-FA10-1EEF-2313-B371F7E1B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7" y="-3"/>
            <a:ext cx="3208145" cy="698689"/>
          </a:xfrm>
          <a:prstGeom prst="rect">
            <a:avLst/>
          </a:prstGeom>
        </p:spPr>
      </p:pic>
      <p:pic>
        <p:nvPicPr>
          <p:cNvPr id="14" name="Picture 13" descr="A red and black sign&#10;&#10;AI-generated content may be incorrect.">
            <a:extLst>
              <a:ext uri="{FF2B5EF4-FFF2-40B4-BE49-F238E27FC236}">
                <a16:creationId xmlns:a16="http://schemas.microsoft.com/office/drawing/2014/main" id="{30FE239E-37E5-D2AC-2791-3F962C162C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12372" y="49776"/>
            <a:ext cx="1388090" cy="932248"/>
          </a:xfrm>
          <a:prstGeom prst="rect">
            <a:avLst/>
          </a:prstGeom>
        </p:spPr>
      </p:pic>
      <p:pic>
        <p:nvPicPr>
          <p:cNvPr id="1026" name="Picture 2" descr="Southeast University - Wikipedia">
            <a:extLst>
              <a:ext uri="{FF2B5EF4-FFF2-40B4-BE49-F238E27FC236}">
                <a16:creationId xmlns:a16="http://schemas.microsoft.com/office/drawing/2014/main" id="{ABF050AF-2DD1-9520-5E85-C7B2A400FA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3232" y="83848"/>
            <a:ext cx="910966" cy="904292"/>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a:extLst>
              <a:ext uri="{FF2B5EF4-FFF2-40B4-BE49-F238E27FC236}">
                <a16:creationId xmlns:a16="http://schemas.microsoft.com/office/drawing/2014/main" id="{797875E3-EC4A-DA47-E8F2-D8E596DB6371}"/>
              </a:ext>
            </a:extLst>
          </p:cNvPr>
          <p:cNvPicPr>
            <a:picLocks noChangeAspect="1"/>
          </p:cNvPicPr>
          <p:nvPr/>
        </p:nvPicPr>
        <p:blipFill>
          <a:blip r:embed="rId6"/>
          <a:stretch>
            <a:fillRect/>
          </a:stretch>
        </p:blipFill>
        <p:spPr>
          <a:xfrm>
            <a:off x="236650" y="2322601"/>
            <a:ext cx="536082" cy="5213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7BD83-6368-E842-3E66-C8FC885ADF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67C98A-625F-FEDC-39A0-7867A8CEA5F1}"/>
              </a:ext>
            </a:extLst>
          </p:cNvPr>
          <p:cNvSpPr txBox="1"/>
          <p:nvPr/>
        </p:nvSpPr>
        <p:spPr>
          <a:xfrm>
            <a:off x="0" y="66884"/>
            <a:ext cx="12192000" cy="2518959"/>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Pilot Observation:</a:t>
            </a:r>
            <a:r>
              <a:rPr lang="zh-CN" altLang="en-US" sz="3600" b="1"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KV Cache in Inference Perspective</a:t>
            </a:r>
          </a:p>
          <a:p>
            <a:pPr>
              <a:lnSpc>
                <a:spcPct val="150000"/>
              </a:lnSpc>
            </a:pPr>
            <a:r>
              <a:rPr lang="en-US" altLang="zh-CN" sz="2400" b="1" dirty="0">
                <a:latin typeface="Times New Roman" panose="02020603050405020304" pitchFamily="18" charset="0"/>
                <a:cs typeface="Times New Roman" panose="02020603050405020304" pitchFamily="18" charset="0"/>
              </a:rPr>
              <a:t>Decoding</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Stage</a:t>
            </a:r>
          </a:p>
          <a:p>
            <a:pPr>
              <a:lnSpc>
                <a:spcPct val="150000"/>
              </a:lnSpc>
            </a:pPr>
            <a:r>
              <a:rPr lang="en-US" altLang="zh-CN" sz="2400" dirty="0">
                <a:latin typeface="Times New Roman" panose="02020603050405020304" pitchFamily="18" charset="0"/>
                <a:cs typeface="Times New Roman" panose="02020603050405020304" pitchFamily="18" charset="0"/>
              </a:rPr>
              <a:t>Across all three layers, the retained heavy hitters predominantly originate from the KV cache generated </a:t>
            </a:r>
            <a:r>
              <a:rPr lang="en-US" altLang="zh-CN" sz="2400" b="1" dirty="0">
                <a:latin typeface="Times New Roman" panose="02020603050405020304" pitchFamily="18" charset="0"/>
                <a:cs typeface="Times New Roman" panose="02020603050405020304" pitchFamily="18" charset="0"/>
              </a:rPr>
              <a:t>during the decoding phase</a:t>
            </a:r>
            <a:r>
              <a:rPr lang="en-US" altLang="zh-CN" sz="2400" dirty="0">
                <a:latin typeface="Times New Roman" panose="02020603050405020304" pitchFamily="18" charset="0"/>
                <a:cs typeface="Times New Roman" panose="02020603050405020304" pitchFamily="18" charset="0"/>
              </a:rPr>
              <a:t>. </a:t>
            </a:r>
          </a:p>
        </p:txBody>
      </p:sp>
      <p:sp>
        <p:nvSpPr>
          <p:cNvPr id="156" name="TextBox 155">
            <a:extLst>
              <a:ext uri="{FF2B5EF4-FFF2-40B4-BE49-F238E27FC236}">
                <a16:creationId xmlns:a16="http://schemas.microsoft.com/office/drawing/2014/main" id="{B82D1B8E-B4F0-8625-B8CB-5FB49933ADD8}"/>
              </a:ext>
            </a:extLst>
          </p:cNvPr>
          <p:cNvSpPr txBox="1"/>
          <p:nvPr/>
        </p:nvSpPr>
        <p:spPr>
          <a:xfrm>
            <a:off x="1512104" y="6211669"/>
            <a:ext cx="8108760" cy="646331"/>
          </a:xfrm>
          <a:prstGeom prst="rect">
            <a:avLst/>
          </a:prstGeom>
          <a:noFill/>
        </p:spPr>
        <p:txBody>
          <a:bodyPr wrap="square">
            <a:spAutoFit/>
          </a:bodyPr>
          <a:lstStyle/>
          <a:p>
            <a:pPr algn="ctr"/>
            <a:r>
              <a:rPr lang="en-GB" altLang="zh-CN" i="1" dirty="0">
                <a:latin typeface="Times New Roman" panose="02020603050405020304" pitchFamily="18" charset="0"/>
                <a:cs typeface="Times New Roman" panose="02020603050405020304" pitchFamily="18" charset="0"/>
              </a:rPr>
              <a:t>Fig</a:t>
            </a:r>
            <a:r>
              <a:rPr lang="en-US" altLang="zh-CN" i="1" dirty="0">
                <a:latin typeface="Times New Roman" panose="02020603050405020304" pitchFamily="18" charset="0"/>
                <a:cs typeface="Times New Roman" panose="02020603050405020304" pitchFamily="18" charset="0"/>
              </a:rPr>
              <a:t>.</a:t>
            </a:r>
            <a:r>
              <a:rPr lang="en-GB" altLang="zh-CN" i="1"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4</a:t>
            </a:r>
            <a:r>
              <a:rPr lang="en-GB" altLang="zh-CN" i="1"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(b)</a:t>
            </a:r>
            <a:r>
              <a:rPr lang="en-GB" altLang="zh-CN" i="1" dirty="0">
                <a:latin typeface="Times New Roman" panose="02020603050405020304" pitchFamily="18" charset="0"/>
                <a:cs typeface="Times New Roman" panose="02020603050405020304" pitchFamily="18" charset="0"/>
              </a:rPr>
              <a:t> Position distribution of the heavy hitters, selected by top 15% attention scores, at decoding steps 1, 300, and 500 across layers 0, 13, and 31.</a:t>
            </a:r>
            <a:endParaRPr lang="zh-CN" altLang="en-US" i="1" dirty="0"/>
          </a:p>
        </p:txBody>
      </p:sp>
      <p:pic>
        <p:nvPicPr>
          <p:cNvPr id="3" name="图片 2">
            <a:extLst>
              <a:ext uri="{FF2B5EF4-FFF2-40B4-BE49-F238E27FC236}">
                <a16:creationId xmlns:a16="http://schemas.microsoft.com/office/drawing/2014/main" id="{E3BDE2DE-BFA5-50F8-5363-C94E221A9A06}"/>
              </a:ext>
            </a:extLst>
          </p:cNvPr>
          <p:cNvPicPr>
            <a:picLocks noChangeAspect="1"/>
          </p:cNvPicPr>
          <p:nvPr/>
        </p:nvPicPr>
        <p:blipFill>
          <a:blip r:embed="rId3"/>
          <a:stretch>
            <a:fillRect/>
          </a:stretch>
        </p:blipFill>
        <p:spPr>
          <a:xfrm>
            <a:off x="3682303" y="2633529"/>
            <a:ext cx="3768363" cy="3540361"/>
          </a:xfrm>
          <a:prstGeom prst="rect">
            <a:avLst/>
          </a:prstGeom>
          <a:noFill/>
          <a:effectLst/>
        </p:spPr>
      </p:pic>
      <p:pic>
        <p:nvPicPr>
          <p:cNvPr id="4" name="图片 3">
            <a:extLst>
              <a:ext uri="{FF2B5EF4-FFF2-40B4-BE49-F238E27FC236}">
                <a16:creationId xmlns:a16="http://schemas.microsoft.com/office/drawing/2014/main" id="{909EBF66-AFEF-DA04-AD2E-C8F8E6E99A6B}"/>
              </a:ext>
            </a:extLst>
          </p:cNvPr>
          <p:cNvPicPr>
            <a:picLocks noChangeAspect="1"/>
          </p:cNvPicPr>
          <p:nvPr/>
        </p:nvPicPr>
        <p:blipFill>
          <a:blip r:embed="rId4"/>
          <a:stretch>
            <a:fillRect/>
          </a:stretch>
        </p:blipFill>
        <p:spPr>
          <a:xfrm>
            <a:off x="1512104" y="3029613"/>
            <a:ext cx="8380499" cy="2240501"/>
          </a:xfrm>
          <a:prstGeom prst="rect">
            <a:avLst/>
          </a:prstGeom>
        </p:spPr>
      </p:pic>
    </p:spTree>
    <p:extLst>
      <p:ext uri="{BB962C8B-B14F-4D97-AF65-F5344CB8AC3E}">
        <p14:creationId xmlns:p14="http://schemas.microsoft.com/office/powerpoint/2010/main" val="269457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69E32-08FB-88B2-2C15-DA1FD5F13F2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4BDD75-DA2A-E531-8F06-4AE014F79AEF}"/>
              </a:ext>
            </a:extLst>
          </p:cNvPr>
          <p:cNvSpPr txBox="1"/>
          <p:nvPr/>
        </p:nvSpPr>
        <p:spPr>
          <a:xfrm>
            <a:off x="0" y="66884"/>
            <a:ext cx="12192000" cy="1372171"/>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Pilot Observation:</a:t>
            </a:r>
            <a:r>
              <a:rPr lang="zh-CN" altLang="en-US" sz="3600" b="1"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KV Cache Budget Reallocation</a:t>
            </a:r>
          </a:p>
          <a:p>
            <a:pPr marL="342900" indent="-342900">
              <a:lnSpc>
                <a:spcPts val="3500"/>
              </a:lnSpc>
              <a:buFont typeface="Arial" panose="020B0604020202020204" pitchFamily="34" charset="0"/>
              <a:buChar char="•"/>
            </a:pPr>
            <a:endParaRPr lang="en-US" altLang="zh-CN" sz="3200" dirty="0">
              <a:latin typeface="Times New Roman" panose="02020603050405020304" pitchFamily="18" charset="0"/>
              <a:cs typeface="Times New Roman" panose="02020603050405020304" pitchFamily="18" charset="0"/>
            </a:endParaRPr>
          </a:p>
        </p:txBody>
      </p:sp>
      <p:pic>
        <p:nvPicPr>
          <p:cNvPr id="144" name="图片 143">
            <a:extLst>
              <a:ext uri="{FF2B5EF4-FFF2-40B4-BE49-F238E27FC236}">
                <a16:creationId xmlns:a16="http://schemas.microsoft.com/office/drawing/2014/main" id="{63571FD5-33ED-FEB5-4130-F048CA6A89DE}"/>
              </a:ext>
            </a:extLst>
          </p:cNvPr>
          <p:cNvPicPr>
            <a:picLocks noChangeAspect="1"/>
          </p:cNvPicPr>
          <p:nvPr/>
        </p:nvPicPr>
        <p:blipFill>
          <a:blip r:embed="rId3"/>
          <a:stretch>
            <a:fillRect/>
          </a:stretch>
        </p:blipFill>
        <p:spPr>
          <a:xfrm>
            <a:off x="1" y="1556083"/>
            <a:ext cx="6096000" cy="1743855"/>
          </a:xfrm>
          <a:prstGeom prst="rect">
            <a:avLst/>
          </a:prstGeom>
        </p:spPr>
      </p:pic>
      <p:pic>
        <p:nvPicPr>
          <p:cNvPr id="146" name="图片 145">
            <a:extLst>
              <a:ext uri="{FF2B5EF4-FFF2-40B4-BE49-F238E27FC236}">
                <a16:creationId xmlns:a16="http://schemas.microsoft.com/office/drawing/2014/main" id="{5F04A0E6-A250-53CC-F006-D1D53E35ED63}"/>
              </a:ext>
            </a:extLst>
          </p:cNvPr>
          <p:cNvPicPr>
            <a:picLocks noChangeAspect="1"/>
          </p:cNvPicPr>
          <p:nvPr/>
        </p:nvPicPr>
        <p:blipFill>
          <a:blip r:embed="rId4"/>
          <a:stretch>
            <a:fillRect/>
          </a:stretch>
        </p:blipFill>
        <p:spPr>
          <a:xfrm>
            <a:off x="0" y="3558063"/>
            <a:ext cx="6096000" cy="1629747"/>
          </a:xfrm>
          <a:prstGeom prst="rect">
            <a:avLst/>
          </a:prstGeom>
        </p:spPr>
      </p:pic>
      <p:pic>
        <p:nvPicPr>
          <p:cNvPr id="159" name="图片 158">
            <a:extLst>
              <a:ext uri="{FF2B5EF4-FFF2-40B4-BE49-F238E27FC236}">
                <a16:creationId xmlns:a16="http://schemas.microsoft.com/office/drawing/2014/main" id="{8815E867-FA2F-21B1-BA73-365C570B918A}"/>
              </a:ext>
            </a:extLst>
          </p:cNvPr>
          <p:cNvPicPr>
            <a:picLocks noChangeAspect="1"/>
          </p:cNvPicPr>
          <p:nvPr/>
        </p:nvPicPr>
        <p:blipFill>
          <a:blip r:embed="rId5"/>
          <a:stretch>
            <a:fillRect/>
          </a:stretch>
        </p:blipFill>
        <p:spPr>
          <a:xfrm>
            <a:off x="6489700" y="2569688"/>
            <a:ext cx="5702300" cy="1460500"/>
          </a:xfrm>
          <a:prstGeom prst="rect">
            <a:avLst/>
          </a:prstGeom>
        </p:spPr>
      </p:pic>
      <p:sp>
        <p:nvSpPr>
          <p:cNvPr id="160" name="右箭头 159">
            <a:extLst>
              <a:ext uri="{FF2B5EF4-FFF2-40B4-BE49-F238E27FC236}">
                <a16:creationId xmlns:a16="http://schemas.microsoft.com/office/drawing/2014/main" id="{B90B0EB2-5D2A-416E-AB6F-36923A49D4BB}"/>
              </a:ext>
            </a:extLst>
          </p:cNvPr>
          <p:cNvSpPr/>
          <p:nvPr/>
        </p:nvSpPr>
        <p:spPr>
          <a:xfrm>
            <a:off x="6066020" y="3299938"/>
            <a:ext cx="544643" cy="258125"/>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03463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77E41-73EA-59A3-D90A-3E42A3E65A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0FFADEC-4363-5550-906D-235C788117D3}"/>
              </a:ext>
            </a:extLst>
          </p:cNvPr>
          <p:cNvSpPr txBox="1"/>
          <p:nvPr/>
        </p:nvSpPr>
        <p:spPr>
          <a:xfrm>
            <a:off x="0" y="66884"/>
            <a:ext cx="12192000" cy="823752"/>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Methods</a:t>
            </a:r>
            <a:endParaRPr lang="en-US" altLang="zh-CN"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E1B99F2-69C6-DF80-D9E4-8364F7A91DC5}"/>
                  </a:ext>
                </a:extLst>
              </p:cNvPr>
              <p:cNvSpPr txBox="1"/>
              <p:nvPr/>
            </p:nvSpPr>
            <p:spPr>
              <a:xfrm>
                <a:off x="206114" y="890636"/>
                <a:ext cx="11291341" cy="168796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 altLang="zh-CN" sz="2400" dirty="0">
                    <a:latin typeface="Times New Roman" panose="02020603050405020304" pitchFamily="18" charset="0"/>
                    <a:cs typeface="Times New Roman" panose="02020603050405020304" pitchFamily="18" charset="0"/>
                  </a:rPr>
                  <a:t>The primary goal of SCOPE is to </a:t>
                </a:r>
                <a:r>
                  <a:rPr lang="en" altLang="zh-CN" sz="2400" b="1" dirty="0">
                    <a:latin typeface="Times New Roman" panose="02020603050405020304" pitchFamily="18" charset="0"/>
                    <a:cs typeface="Times New Roman" panose="02020603050405020304" pitchFamily="18" charset="0"/>
                  </a:rPr>
                  <a:t>mitigate the deviation of heavy hitters</a:t>
                </a:r>
                <a:r>
                  <a:rPr lang="en" altLang="zh-CN" sz="2400" dirty="0">
                    <a:latin typeface="Times New Roman" panose="02020603050405020304" pitchFamily="18" charset="0"/>
                    <a:cs typeface="Times New Roman" panose="02020603050405020304" pitchFamily="18" charset="0"/>
                  </a:rPr>
                  <a:t>, thereby ensuring a </a:t>
                </a:r>
                <a:r>
                  <a:rPr lang="en" altLang="zh-CN" sz="2400" b="1" dirty="0">
                    <a:latin typeface="Times New Roman" panose="02020603050405020304" pitchFamily="18" charset="0"/>
                    <a:cs typeface="Times New Roman" panose="02020603050405020304" pitchFamily="18" charset="0"/>
                  </a:rPr>
                  <a:t>more balanced allocation </a:t>
                </a:r>
                <a:r>
                  <a:rPr lang="en" altLang="zh-CN" sz="2400" dirty="0">
                    <a:latin typeface="Times New Roman" panose="02020603050405020304" pitchFamily="18" charset="0"/>
                    <a:cs typeface="Times New Roman" panose="02020603050405020304" pitchFamily="18" charset="0"/>
                  </a:rPr>
                  <a:t>of </a:t>
                </a:r>
                <a:r>
                  <a:rPr lang="en-US" altLang="zh-CN" sz="2400" dirty="0">
                    <a:latin typeface="Times New Roman" panose="02020603050405020304" pitchFamily="18" charset="0"/>
                    <a:cs typeface="Times New Roman" panose="02020603050405020304" pitchFamily="18" charset="0"/>
                  </a:rPr>
                  <a:t>cache budget, which </a:t>
                </a:r>
                <a:r>
                  <a:rPr lang="en" altLang="zh-CN" sz="2400" dirty="0">
                    <a:latin typeface="Times New Roman" panose="02020603050405020304" pitchFamily="18" charset="0"/>
                    <a:cs typeface="Times New Roman" panose="02020603050405020304" pitchFamily="18" charset="0"/>
                  </a:rPr>
                  <a:t>includes the KV cache from prefill phase </a:t>
                </a:r>
                <a:r>
                  <a:rPr lang="en-US" altLang="zh-CN" sz="2400" dirty="0">
                    <a:latin typeface="Times New Roman" panose="02020603050405020304" pitchFamily="18" charset="0"/>
                    <a:cs typeface="Times New Roman" panose="02020603050405020304" pitchFamily="18" charset="0"/>
                  </a:rPr>
                  <a:t>(</a:t>
                </a:r>
                <a:r>
                  <a:rPr lang="en" altLang="zh-CN" sz="2400" dirty="0">
                    <a:latin typeface="Times New Roman" panose="02020603050405020304" pitchFamily="18" charset="0"/>
                    <a:cs typeface="Times New Roman" panose="02020603050405020304" pitchFamily="18" charset="0"/>
                  </a:rPr>
                  <a:t>size=</a:t>
                </a:r>
                <a14:m>
                  <m:oMath xmlns:m="http://schemas.openxmlformats.org/officeDocument/2006/math">
                    <m:r>
                      <a:rPr lang="en" altLang="zh-CN" sz="24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 altLang="zh-CN" sz="2400" dirty="0">
                    <a:latin typeface="Times New Roman" panose="02020603050405020304" pitchFamily="18" charset="0"/>
                    <a:cs typeface="Times New Roman" panose="02020603050405020304" pitchFamily="18" charset="0"/>
                  </a:rPr>
                  <a:t>) and the KV cache from decoding phases (size=</a:t>
                </a:r>
                <a14:m>
                  <m:oMath xmlns:m="http://schemas.openxmlformats.org/officeDocument/2006/math">
                    <m:r>
                      <a:rPr lang="en" altLang="zh-CN" sz="2400" i="1" smtClean="0">
                        <a:latin typeface="Cambria Math" panose="02040503050406030204" pitchFamily="18" charset="0"/>
                        <a:ea typeface="Cambria Math" panose="02040503050406030204" pitchFamily="18" charset="0"/>
                        <a:cs typeface="Times New Roman" panose="02020603050405020304" pitchFamily="18" charset="0"/>
                      </a:rPr>
                      <m:t>𝛽</m:t>
                    </m:r>
                  </m:oMath>
                </a14:m>
                <a:r>
                  <a:rPr lang="en" altLang="zh-CN" sz="2400" dirty="0">
                    <a:latin typeface="Times New Roman" panose="02020603050405020304" pitchFamily="18" charset="0"/>
                    <a:cs typeface="Times New Roman" panose="02020603050405020304" pitchFamily="18" charset="0"/>
                  </a:rPr>
                  <a:t>).</a:t>
                </a:r>
                <a:endParaRPr lang="en-GB" altLang="zh-CN" sz="2400" dirty="0">
                  <a:latin typeface="Times New Roman" panose="02020603050405020304" pitchFamily="18" charset="0"/>
                  <a:cs typeface="Times New Roman" panose="02020603050405020304" pitchFamily="18" charset="0"/>
                </a:endParaRPr>
              </a:p>
            </p:txBody>
          </p:sp>
        </mc:Choice>
        <mc:Fallback xmlns="">
          <p:sp>
            <p:nvSpPr>
              <p:cNvPr id="4" name="文本框 3">
                <a:extLst>
                  <a:ext uri="{FF2B5EF4-FFF2-40B4-BE49-F238E27FC236}">
                    <a16:creationId xmlns:a16="http://schemas.microsoft.com/office/drawing/2014/main" id="{7E1B99F2-69C6-DF80-D9E4-8364F7A91DC5}"/>
                  </a:ext>
                </a:extLst>
              </p:cNvPr>
              <p:cNvSpPr txBox="1">
                <a:spLocks noRot="1" noChangeAspect="1" noMove="1" noResize="1" noEditPoints="1" noAdjustHandles="1" noChangeArrowheads="1" noChangeShapeType="1" noTextEdit="1"/>
              </p:cNvSpPr>
              <p:nvPr/>
            </p:nvSpPr>
            <p:spPr>
              <a:xfrm>
                <a:off x="206114" y="890636"/>
                <a:ext cx="11291341" cy="1687963"/>
              </a:xfrm>
              <a:prstGeom prst="rect">
                <a:avLst/>
              </a:prstGeom>
              <a:blipFill>
                <a:blip r:embed="rId3"/>
                <a:stretch>
                  <a:fillRect l="-787" b="-7463"/>
                </a:stretch>
              </a:blipFill>
            </p:spPr>
            <p:txBody>
              <a:bodyPr/>
              <a:lstStyle/>
              <a:p>
                <a:r>
                  <a:rPr lang="zh-CN" altLang="en-US">
                    <a:noFill/>
                  </a:rPr>
                  <a:t> </a:t>
                </a:r>
              </a:p>
            </p:txBody>
          </p:sp>
        </mc:Fallback>
      </mc:AlternateContent>
      <p:sp>
        <p:nvSpPr>
          <p:cNvPr id="5" name="TextBox 1">
            <a:extLst>
              <a:ext uri="{FF2B5EF4-FFF2-40B4-BE49-F238E27FC236}">
                <a16:creationId xmlns:a16="http://schemas.microsoft.com/office/drawing/2014/main" id="{E9361208-8E73-B06B-F0C7-8F6EDEC27C07}"/>
              </a:ext>
            </a:extLst>
          </p:cNvPr>
          <p:cNvSpPr txBox="1"/>
          <p:nvPr/>
        </p:nvSpPr>
        <p:spPr>
          <a:xfrm>
            <a:off x="0" y="2722641"/>
            <a:ext cx="2758190" cy="579967"/>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cs typeface="Times New Roman" panose="02020603050405020304" pitchFamily="18" charset="0"/>
              </a:rPr>
              <a:t>Prefilling</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Stage</a:t>
            </a:r>
            <a:endParaRPr lang="en-US" altLang="zh-CN" sz="1600" b="1"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a16="http://schemas.microsoft.com/office/drawing/2014/main" id="{9D327CC9-D648-661C-3A56-1B16338D124F}"/>
              </a:ext>
            </a:extLst>
          </p:cNvPr>
          <p:cNvSpPr/>
          <p:nvPr/>
        </p:nvSpPr>
        <p:spPr>
          <a:xfrm>
            <a:off x="2425616" y="3375814"/>
            <a:ext cx="4330703" cy="481264"/>
          </a:xfrm>
          <a:prstGeom prst="rect">
            <a:avLst/>
          </a:prstGeom>
          <a:pattFill prst="wdUpDiag">
            <a:fgClr>
              <a:schemeClr val="accent2">
                <a:lumMod val="40000"/>
                <a:lumOff val="6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8" name="矩形 7">
            <a:extLst>
              <a:ext uri="{FF2B5EF4-FFF2-40B4-BE49-F238E27FC236}">
                <a16:creationId xmlns:a16="http://schemas.microsoft.com/office/drawing/2014/main" id="{BA9BD8CF-B9B1-E827-0645-4457AD40AD82}"/>
              </a:ext>
            </a:extLst>
          </p:cNvPr>
          <p:cNvSpPr/>
          <p:nvPr/>
        </p:nvSpPr>
        <p:spPr>
          <a:xfrm>
            <a:off x="6756319" y="3375814"/>
            <a:ext cx="1866899" cy="481264"/>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左大括号 8">
            <a:extLst>
              <a:ext uri="{FF2B5EF4-FFF2-40B4-BE49-F238E27FC236}">
                <a16:creationId xmlns:a16="http://schemas.microsoft.com/office/drawing/2014/main" id="{7B347358-7739-10F2-8E72-2FA94A4F0CC3}"/>
              </a:ext>
            </a:extLst>
          </p:cNvPr>
          <p:cNvSpPr/>
          <p:nvPr/>
        </p:nvSpPr>
        <p:spPr>
          <a:xfrm rot="16200000">
            <a:off x="4300986" y="1981710"/>
            <a:ext cx="579968" cy="4330703"/>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0" name="左大括号 9">
            <a:extLst>
              <a:ext uri="{FF2B5EF4-FFF2-40B4-BE49-F238E27FC236}">
                <a16:creationId xmlns:a16="http://schemas.microsoft.com/office/drawing/2014/main" id="{517E9995-DFD7-7D32-221C-49EFD7D3777F}"/>
              </a:ext>
            </a:extLst>
          </p:cNvPr>
          <p:cNvSpPr/>
          <p:nvPr/>
        </p:nvSpPr>
        <p:spPr>
          <a:xfrm rot="16200000">
            <a:off x="7406136" y="3219961"/>
            <a:ext cx="579968" cy="18542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C05969C-60C9-BECE-05FA-8BE89B07AA3E}"/>
                  </a:ext>
                </a:extLst>
              </p:cNvPr>
              <p:cNvSpPr txBox="1"/>
              <p:nvPr/>
            </p:nvSpPr>
            <p:spPr>
              <a:xfrm>
                <a:off x="3012026" y="4437046"/>
                <a:ext cx="3388610" cy="369332"/>
              </a:xfrm>
              <a:prstGeom prst="rect">
                <a:avLst/>
              </a:prstGeom>
              <a:noFill/>
            </p:spPr>
            <p:txBody>
              <a:bodyPr wrap="square">
                <a:spAutoFit/>
              </a:bodyPr>
              <a:lstStyle/>
              <a:p>
                <a:r>
                  <a:rPr lang="en" altLang="zh-CN" i="1" dirty="0">
                    <a:latin typeface="Times New Roman" panose="02020603050405020304" pitchFamily="18" charset="0"/>
                    <a:cs typeface="Times New Roman" panose="02020603050405020304" pitchFamily="18" charset="0"/>
                  </a:rPr>
                  <a:t>prefill essential history window</a:t>
                </a:r>
                <a:r>
                  <a:rPr lang="zh-CN" altLang="en-US"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 altLang="zh-CN" i="1">
                            <a:latin typeface="Cambria Math" panose="02040503050406030204" pitchFamily="18" charset="0"/>
                            <a:ea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1</m:t>
                        </m:r>
                      </m:sub>
                    </m:sSub>
                  </m:oMath>
                </a14:m>
                <a:endParaRPr lang="en" altLang="zh-CN" i="1"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DC05969C-60C9-BECE-05FA-8BE89B07AA3E}"/>
                  </a:ext>
                </a:extLst>
              </p:cNvPr>
              <p:cNvSpPr txBox="1">
                <a:spLocks noRot="1" noChangeAspect="1" noMove="1" noResize="1" noEditPoints="1" noAdjustHandles="1" noChangeArrowheads="1" noChangeShapeType="1" noTextEdit="1"/>
              </p:cNvSpPr>
              <p:nvPr/>
            </p:nvSpPr>
            <p:spPr>
              <a:xfrm>
                <a:off x="3012026" y="4437046"/>
                <a:ext cx="3388610" cy="369332"/>
              </a:xfrm>
              <a:prstGeom prst="rect">
                <a:avLst/>
              </a:prstGeom>
              <a:blipFill>
                <a:blip r:embed="rId4"/>
                <a:stretch>
                  <a:fillRect l="-1493" t="-6667"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06549A55-1C93-D004-A02D-1284E40DEF3B}"/>
                  </a:ext>
                </a:extLst>
              </p:cNvPr>
              <p:cNvSpPr txBox="1"/>
              <p:nvPr/>
            </p:nvSpPr>
            <p:spPr>
              <a:xfrm>
                <a:off x="6658154" y="4437046"/>
                <a:ext cx="2410709" cy="369332"/>
              </a:xfrm>
              <a:prstGeom prst="rect">
                <a:avLst/>
              </a:prstGeom>
              <a:noFill/>
            </p:spPr>
            <p:txBody>
              <a:bodyPr wrap="square">
                <a:spAutoFit/>
              </a:bodyPr>
              <a:lstStyle/>
              <a:p>
                <a:r>
                  <a:rPr lang="en" altLang="zh-CN" i="1" dirty="0">
                    <a:latin typeface="Times New Roman" panose="02020603050405020304" pitchFamily="18" charset="0"/>
                    <a:cs typeface="Times New Roman" panose="02020603050405020304" pitchFamily="18" charset="0"/>
                  </a:rPr>
                  <a:t>prefill local window</a:t>
                </a:r>
                <a14:m>
                  <m:oMath xmlns:m="http://schemas.openxmlformats.org/officeDocument/2006/math">
                    <m:r>
                      <a:rPr lang="zh-CN" altLang="en-US" b="0" i="1" smtClean="0">
                        <a:latin typeface="Cambria Math" panose="02040503050406030204" pitchFamily="18" charset="0"/>
                        <a:cs typeface="Times New Roman" panose="02020603050405020304" pitchFamily="18" charset="0"/>
                      </a:rPr>
                      <m:t> </m:t>
                    </m:r>
                    <m:sSub>
                      <m:sSubPr>
                        <m:ctrlPr>
                          <a:rPr lang="en-US" altLang="zh-CN" i="1" smtClean="0">
                            <a:latin typeface="Cambria Math" panose="02040503050406030204" pitchFamily="18" charset="0"/>
                            <a:cs typeface="Times New Roman" panose="02020603050405020304" pitchFamily="18" charset="0"/>
                          </a:rPr>
                        </m:ctrlPr>
                      </m:sSubPr>
                      <m:e>
                        <m:r>
                          <a:rPr lang="en" altLang="zh-CN" i="1">
                            <a:latin typeface="Cambria Math" panose="02040503050406030204" pitchFamily="18" charset="0"/>
                            <a:ea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2</m:t>
                        </m:r>
                      </m:sub>
                    </m:sSub>
                  </m:oMath>
                </a14:m>
                <a:endParaRPr lang="en" altLang="zh-CN" i="1"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06549A55-1C93-D004-A02D-1284E40DEF3B}"/>
                  </a:ext>
                </a:extLst>
              </p:cNvPr>
              <p:cNvSpPr txBox="1">
                <a:spLocks noRot="1" noChangeAspect="1" noMove="1" noResize="1" noEditPoints="1" noAdjustHandles="1" noChangeArrowheads="1" noChangeShapeType="1" noTextEdit="1"/>
              </p:cNvSpPr>
              <p:nvPr/>
            </p:nvSpPr>
            <p:spPr>
              <a:xfrm>
                <a:off x="6658154" y="4437046"/>
                <a:ext cx="2410709" cy="369332"/>
              </a:xfrm>
              <a:prstGeom prst="rect">
                <a:avLst/>
              </a:prstGeom>
              <a:blipFill>
                <a:blip r:embed="rId5"/>
                <a:stretch>
                  <a:fillRect l="-2094" t="-6667" b="-23333"/>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20294C5E-FBC3-D2F6-7773-F01359E5E027}"/>
              </a:ext>
            </a:extLst>
          </p:cNvPr>
          <p:cNvSpPr txBox="1"/>
          <p:nvPr/>
        </p:nvSpPr>
        <p:spPr>
          <a:xfrm>
            <a:off x="1081346" y="6329451"/>
            <a:ext cx="9540875" cy="461665"/>
          </a:xfrm>
          <a:prstGeom prst="rect">
            <a:avLst/>
          </a:prstGeom>
          <a:noFill/>
        </p:spPr>
        <p:txBody>
          <a:bodyPr wrap="square">
            <a:spAutoFit/>
          </a:bodyPr>
          <a:lstStyle/>
          <a:p>
            <a:r>
              <a:rPr lang="en" altLang="zh-CN" sz="2400" dirty="0">
                <a:latin typeface="Times New Roman" panose="02020603050405020304" pitchFamily="18" charset="0"/>
                <a:cs typeface="Times New Roman" panose="02020603050405020304" pitchFamily="18" charset="0"/>
              </a:rPr>
              <a:t>We </a:t>
            </a:r>
            <a:r>
              <a:rPr lang="en" altLang="zh-CN" sz="2400" b="1" dirty="0">
                <a:latin typeface="Times New Roman" panose="02020603050405020304" pitchFamily="18" charset="0"/>
                <a:cs typeface="Times New Roman" panose="02020603050405020304" pitchFamily="18" charset="0"/>
              </a:rPr>
              <a:t>reserved all compressed KV Cache </a:t>
            </a:r>
            <a:r>
              <a:rPr lang="en" altLang="zh-CN" sz="2400" dirty="0">
                <a:latin typeface="Times New Roman" panose="02020603050405020304" pitchFamily="18" charset="0"/>
                <a:cs typeface="Times New Roman" panose="02020603050405020304" pitchFamily="18" charset="0"/>
              </a:rPr>
              <a:t>generated during the prefill phase.</a:t>
            </a:r>
            <a:endParaRPr lang="zh-CN" altLang="en-US" sz="2400" dirty="0">
              <a:latin typeface="Times New Roman" panose="02020603050405020304" pitchFamily="18" charset="0"/>
              <a:cs typeface="Times New Roman" panose="02020603050405020304" pitchFamily="18" charset="0"/>
            </a:endParaRPr>
          </a:p>
        </p:txBody>
      </p:sp>
      <p:sp>
        <p:nvSpPr>
          <p:cNvPr id="17" name="下箭头 16">
            <a:extLst>
              <a:ext uri="{FF2B5EF4-FFF2-40B4-BE49-F238E27FC236}">
                <a16:creationId xmlns:a16="http://schemas.microsoft.com/office/drawing/2014/main" id="{352E4744-6FE3-866B-6A00-A6B0992BE8B6}"/>
              </a:ext>
            </a:extLst>
          </p:cNvPr>
          <p:cNvSpPr/>
          <p:nvPr/>
        </p:nvSpPr>
        <p:spPr>
          <a:xfrm>
            <a:off x="4482059" y="4806378"/>
            <a:ext cx="178841" cy="369333"/>
          </a:xfrm>
          <a:prstGeom prst="down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下箭头 17">
            <a:extLst>
              <a:ext uri="{FF2B5EF4-FFF2-40B4-BE49-F238E27FC236}">
                <a16:creationId xmlns:a16="http://schemas.microsoft.com/office/drawing/2014/main" id="{B2CA9965-F952-7405-6713-95E6D9DBAB31}"/>
              </a:ext>
            </a:extLst>
          </p:cNvPr>
          <p:cNvSpPr/>
          <p:nvPr/>
        </p:nvSpPr>
        <p:spPr>
          <a:xfrm>
            <a:off x="7684667" y="4772560"/>
            <a:ext cx="178841" cy="369333"/>
          </a:xfrm>
          <a:prstGeom prst="downArrow">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id="{35B8DFC1-E06C-5303-886B-D9C27AE3AF56}"/>
              </a:ext>
            </a:extLst>
          </p:cNvPr>
          <p:cNvSpPr txBox="1"/>
          <p:nvPr/>
        </p:nvSpPr>
        <p:spPr>
          <a:xfrm>
            <a:off x="3153841" y="5252654"/>
            <a:ext cx="2835275" cy="584775"/>
          </a:xfrm>
          <a:prstGeom prst="rect">
            <a:avLst/>
          </a:prstGeom>
          <a:noFill/>
        </p:spPr>
        <p:txBody>
          <a:bodyPr wrap="square">
            <a:spAutoFit/>
          </a:bodyPr>
          <a:lstStyle/>
          <a:p>
            <a:pPr algn="ctr"/>
            <a:r>
              <a:rPr lang="en" altLang="zh-CN" sz="1600" dirty="0">
                <a:latin typeface="Times New Roman" panose="02020603050405020304" pitchFamily="18" charset="0"/>
                <a:cs typeface="Times New Roman" panose="02020603050405020304" pitchFamily="18" charset="0"/>
              </a:rPr>
              <a:t>retain KV with higher attention weights for the current query</a:t>
            </a:r>
            <a:endParaRPr lang="zh-CN" altLang="en-US" sz="1600"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4503151D-D1B3-1F7C-F08C-B4A042621E5A}"/>
              </a:ext>
            </a:extLst>
          </p:cNvPr>
          <p:cNvSpPr txBox="1"/>
          <p:nvPr/>
        </p:nvSpPr>
        <p:spPr>
          <a:xfrm>
            <a:off x="6285843" y="5268429"/>
            <a:ext cx="3155330" cy="584775"/>
          </a:xfrm>
          <a:prstGeom prst="rect">
            <a:avLst/>
          </a:prstGeom>
          <a:noFill/>
        </p:spPr>
        <p:txBody>
          <a:bodyPr wrap="square">
            <a:spAutoFit/>
          </a:bodyPr>
          <a:lstStyle/>
          <a:p>
            <a:pPr algn="ctr"/>
            <a:r>
              <a:rPr lang="en" altLang="zh-CN" sz="1600" dirty="0">
                <a:latin typeface="Times New Roman" panose="02020603050405020304" pitchFamily="18" charset="0"/>
                <a:cs typeface="Times New Roman" panose="02020603050405020304" pitchFamily="18" charset="0"/>
              </a:rPr>
              <a:t>ensure both contextual continuity and retention of attention</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73152-B2BF-A27E-00A2-84804796C2E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D3798C7-15AA-CE3D-E069-8A845E455A18}"/>
              </a:ext>
            </a:extLst>
          </p:cNvPr>
          <p:cNvSpPr txBox="1"/>
          <p:nvPr/>
        </p:nvSpPr>
        <p:spPr>
          <a:xfrm>
            <a:off x="0" y="66884"/>
            <a:ext cx="12192000" cy="823752"/>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Methods</a:t>
            </a:r>
            <a:endParaRPr lang="en-US" altLang="zh-CN" sz="2400" b="1" dirty="0">
              <a:latin typeface="Times New Roman" panose="02020603050405020304" pitchFamily="18" charset="0"/>
              <a:cs typeface="Times New Roman" panose="02020603050405020304" pitchFamily="18" charset="0"/>
            </a:endParaRPr>
          </a:p>
        </p:txBody>
      </p:sp>
      <p:sp>
        <p:nvSpPr>
          <p:cNvPr id="5" name="TextBox 1">
            <a:extLst>
              <a:ext uri="{FF2B5EF4-FFF2-40B4-BE49-F238E27FC236}">
                <a16:creationId xmlns:a16="http://schemas.microsoft.com/office/drawing/2014/main" id="{BC2EB29E-22B7-7CDF-303A-531C2A3E1229}"/>
              </a:ext>
            </a:extLst>
          </p:cNvPr>
          <p:cNvSpPr txBox="1"/>
          <p:nvPr/>
        </p:nvSpPr>
        <p:spPr>
          <a:xfrm>
            <a:off x="5862815" y="935073"/>
            <a:ext cx="2758190" cy="579967"/>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cs typeface="Times New Roman" panose="02020603050405020304" pitchFamily="18" charset="0"/>
              </a:rPr>
              <a:t>Decoding</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Stage</a:t>
            </a:r>
            <a:endParaRPr lang="en-US" altLang="zh-CN" sz="1600" b="1"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EBDC7D07-5A34-E472-A7E7-304009ED4C9C}"/>
              </a:ext>
            </a:extLst>
          </p:cNvPr>
          <p:cNvSpPr/>
          <p:nvPr/>
        </p:nvSpPr>
        <p:spPr>
          <a:xfrm>
            <a:off x="50980" y="2702770"/>
            <a:ext cx="3975020" cy="481264"/>
          </a:xfrm>
          <a:prstGeom prst="rect">
            <a:avLst/>
          </a:prstGeom>
          <a:pattFill prst="wdUpDiag">
            <a:fgClr>
              <a:schemeClr val="accent2">
                <a:lumMod val="40000"/>
                <a:lumOff val="6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B046CE5E-4E70-8981-3892-7162731C07A0}"/>
              </a:ext>
            </a:extLst>
          </p:cNvPr>
          <p:cNvSpPr/>
          <p:nvPr/>
        </p:nvSpPr>
        <p:spPr>
          <a:xfrm>
            <a:off x="4013298" y="2702768"/>
            <a:ext cx="1866899" cy="481264"/>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左大括号 10">
            <a:extLst>
              <a:ext uri="{FF2B5EF4-FFF2-40B4-BE49-F238E27FC236}">
                <a16:creationId xmlns:a16="http://schemas.microsoft.com/office/drawing/2014/main" id="{1498CE0D-6C94-98D7-B20B-6CE7E5563BB1}"/>
              </a:ext>
            </a:extLst>
          </p:cNvPr>
          <p:cNvSpPr/>
          <p:nvPr/>
        </p:nvSpPr>
        <p:spPr>
          <a:xfrm rot="16200000">
            <a:off x="1722364" y="1486508"/>
            <a:ext cx="579968" cy="3975019"/>
          </a:xfrm>
          <a:prstGeom prst="leftBrace">
            <a:avLst>
              <a:gd name="adj1" fmla="val 36764"/>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4" name="左大括号 13">
            <a:extLst>
              <a:ext uri="{FF2B5EF4-FFF2-40B4-BE49-F238E27FC236}">
                <a16:creationId xmlns:a16="http://schemas.microsoft.com/office/drawing/2014/main" id="{C1CDC26C-DAF2-C2B3-A33F-384A59982262}"/>
              </a:ext>
            </a:extLst>
          </p:cNvPr>
          <p:cNvSpPr/>
          <p:nvPr/>
        </p:nvSpPr>
        <p:spPr>
          <a:xfrm rot="16200000">
            <a:off x="4679909" y="2540566"/>
            <a:ext cx="532191" cy="1866899"/>
          </a:xfrm>
          <a:prstGeom prst="leftBrace">
            <a:avLst>
              <a:gd name="adj1" fmla="val 30785"/>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46FDF89-2037-DA79-F328-DAE342F24702}"/>
                  </a:ext>
                </a:extLst>
              </p:cNvPr>
              <p:cNvSpPr txBox="1"/>
              <p:nvPr/>
            </p:nvSpPr>
            <p:spPr>
              <a:xfrm>
                <a:off x="637389" y="3764002"/>
                <a:ext cx="2215960" cy="646331"/>
              </a:xfrm>
              <a:prstGeom prst="rect">
                <a:avLst/>
              </a:prstGeom>
              <a:noFill/>
            </p:spPr>
            <p:txBody>
              <a:bodyPr wrap="square">
                <a:spAutoFit/>
              </a:bodyPr>
              <a:lstStyle/>
              <a:p>
                <a:pPr algn="ctr"/>
                <a:r>
                  <a:rPr lang="en" altLang="zh-CN" i="1" dirty="0">
                    <a:latin typeface="Times New Roman" panose="02020603050405020304" pitchFamily="18" charset="0"/>
                    <a:cs typeface="Times New Roman" panose="02020603050405020304" pitchFamily="18" charset="0"/>
                  </a:rPr>
                  <a:t>prefill essential history window</a:t>
                </a:r>
                <a:r>
                  <a:rPr lang="zh-CN" altLang="en-US" i="1"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 altLang="zh-CN" i="1">
                            <a:latin typeface="Cambria Math" panose="02040503050406030204" pitchFamily="18" charset="0"/>
                            <a:ea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1</m:t>
                        </m:r>
                      </m:sub>
                    </m:sSub>
                  </m:oMath>
                </a14:m>
                <a:endParaRPr lang="en" altLang="zh-CN" i="1" dirty="0">
                  <a:latin typeface="Times New Roman" panose="02020603050405020304" pitchFamily="18" charset="0"/>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946FDF89-2037-DA79-F328-DAE342F24702}"/>
                  </a:ext>
                </a:extLst>
              </p:cNvPr>
              <p:cNvSpPr txBox="1">
                <a:spLocks noRot="1" noChangeAspect="1" noMove="1" noResize="1" noEditPoints="1" noAdjustHandles="1" noChangeArrowheads="1" noChangeShapeType="1" noTextEdit="1"/>
              </p:cNvSpPr>
              <p:nvPr/>
            </p:nvSpPr>
            <p:spPr>
              <a:xfrm>
                <a:off x="637389" y="3764002"/>
                <a:ext cx="2215960" cy="646331"/>
              </a:xfrm>
              <a:prstGeom prst="rect">
                <a:avLst/>
              </a:prstGeom>
              <a:blipFill>
                <a:blip r:embed="rId3"/>
                <a:stretch>
                  <a:fillRect t="-3846" b="-134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0FD9F31-C179-12DB-B738-E5F917A78603}"/>
                  </a:ext>
                </a:extLst>
              </p:cNvPr>
              <p:cNvSpPr txBox="1"/>
              <p:nvPr/>
            </p:nvSpPr>
            <p:spPr>
              <a:xfrm>
                <a:off x="3981948" y="3763997"/>
                <a:ext cx="1391859" cy="646331"/>
              </a:xfrm>
              <a:prstGeom prst="rect">
                <a:avLst/>
              </a:prstGeom>
              <a:noFill/>
            </p:spPr>
            <p:txBody>
              <a:bodyPr wrap="square">
                <a:spAutoFit/>
              </a:bodyPr>
              <a:lstStyle/>
              <a:p>
                <a:pPr algn="ctr"/>
                <a:r>
                  <a:rPr lang="en" altLang="zh-CN" i="1" dirty="0">
                    <a:latin typeface="Times New Roman" panose="02020603050405020304" pitchFamily="18" charset="0"/>
                    <a:cs typeface="Times New Roman" panose="02020603050405020304" pitchFamily="18" charset="0"/>
                  </a:rPr>
                  <a:t>prefill local window</a:t>
                </a:r>
                <a14:m>
                  <m:oMath xmlns:m="http://schemas.openxmlformats.org/officeDocument/2006/math">
                    <m:r>
                      <a:rPr lang="zh-CN" altLang="en-US" b="0" i="1" smtClean="0">
                        <a:latin typeface="Cambria Math" panose="02040503050406030204" pitchFamily="18" charset="0"/>
                        <a:cs typeface="Times New Roman" panose="02020603050405020304" pitchFamily="18" charset="0"/>
                      </a:rPr>
                      <m:t> </m:t>
                    </m:r>
                    <m:sSub>
                      <m:sSubPr>
                        <m:ctrlPr>
                          <a:rPr lang="en-US" altLang="zh-CN" i="1" smtClean="0">
                            <a:latin typeface="Cambria Math" panose="02040503050406030204" pitchFamily="18" charset="0"/>
                            <a:cs typeface="Times New Roman" panose="02020603050405020304" pitchFamily="18" charset="0"/>
                          </a:rPr>
                        </m:ctrlPr>
                      </m:sSubPr>
                      <m:e>
                        <m:r>
                          <a:rPr lang="en" altLang="zh-CN" i="1">
                            <a:latin typeface="Cambria Math" panose="02040503050406030204" pitchFamily="18" charset="0"/>
                            <a:ea typeface="Cambria Math" panose="02040503050406030204" pitchFamily="18" charset="0"/>
                            <a:cs typeface="Times New Roman" panose="02020603050405020304" pitchFamily="18" charset="0"/>
                          </a:rPr>
                          <m:t>𝛼</m:t>
                        </m:r>
                      </m:e>
                      <m:sub>
                        <m:r>
                          <a:rPr lang="en-US" altLang="zh-CN" b="0" i="1" smtClean="0">
                            <a:latin typeface="Cambria Math" panose="02040503050406030204" pitchFamily="18" charset="0"/>
                            <a:cs typeface="Times New Roman" panose="02020603050405020304" pitchFamily="18" charset="0"/>
                          </a:rPr>
                          <m:t>2</m:t>
                        </m:r>
                      </m:sub>
                    </m:sSub>
                  </m:oMath>
                </a14:m>
                <a:endParaRPr lang="en" altLang="zh-CN" i="1" dirty="0">
                  <a:latin typeface="Times New Roman" panose="02020603050405020304" pitchFamily="18" charset="0"/>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E0FD9F31-C179-12DB-B738-E5F917A78603}"/>
                  </a:ext>
                </a:extLst>
              </p:cNvPr>
              <p:cNvSpPr txBox="1">
                <a:spLocks noRot="1" noChangeAspect="1" noMove="1" noResize="1" noEditPoints="1" noAdjustHandles="1" noChangeArrowheads="1" noChangeShapeType="1" noTextEdit="1"/>
              </p:cNvSpPr>
              <p:nvPr/>
            </p:nvSpPr>
            <p:spPr>
              <a:xfrm>
                <a:off x="3981948" y="3763997"/>
                <a:ext cx="1391859" cy="646331"/>
              </a:xfrm>
              <a:prstGeom prst="rect">
                <a:avLst/>
              </a:prstGeom>
              <a:blipFill>
                <a:blip r:embed="rId4"/>
                <a:stretch>
                  <a:fillRect t="-3846" r="-2703" b="-13462"/>
                </a:stretch>
              </a:blipFill>
            </p:spPr>
            <p:txBody>
              <a:bodyPr/>
              <a:lstStyle/>
              <a:p>
                <a:r>
                  <a:rPr lang="zh-CN" altLang="en-US">
                    <a:noFill/>
                  </a:rPr>
                  <a:t> </a:t>
                </a:r>
              </a:p>
            </p:txBody>
          </p:sp>
        </mc:Fallback>
      </mc:AlternateContent>
      <p:sp>
        <p:nvSpPr>
          <p:cNvPr id="18" name="左大括号 17">
            <a:extLst>
              <a:ext uri="{FF2B5EF4-FFF2-40B4-BE49-F238E27FC236}">
                <a16:creationId xmlns:a16="http://schemas.microsoft.com/office/drawing/2014/main" id="{E38E327E-2857-61CC-5F4A-D17F07052BDB}"/>
              </a:ext>
            </a:extLst>
          </p:cNvPr>
          <p:cNvSpPr/>
          <p:nvPr/>
        </p:nvSpPr>
        <p:spPr>
          <a:xfrm rot="5400000">
            <a:off x="2614832" y="-568455"/>
            <a:ext cx="579968" cy="5860626"/>
          </a:xfrm>
          <a:prstGeom prst="leftBrace">
            <a:avLst>
              <a:gd name="adj1" fmla="val 4710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06013F6A-629D-1102-CD66-5F2328B68DD0}"/>
                  </a:ext>
                </a:extLst>
              </p:cNvPr>
              <p:cNvSpPr txBox="1"/>
              <p:nvPr/>
            </p:nvSpPr>
            <p:spPr>
              <a:xfrm>
                <a:off x="1186211" y="1651613"/>
                <a:ext cx="4187596" cy="369332"/>
              </a:xfrm>
              <a:prstGeom prst="rect">
                <a:avLst/>
              </a:prstGeom>
              <a:noFill/>
            </p:spPr>
            <p:txBody>
              <a:bodyPr wrap="square">
                <a:spAutoFit/>
              </a:bodyPr>
              <a:lstStyle/>
              <a:p>
                <a:r>
                  <a:rPr lang="en" altLang="zh-CN" sz="1800" dirty="0">
                    <a:latin typeface="Times New Roman" panose="02020603050405020304" pitchFamily="18" charset="0"/>
                    <a:cs typeface="Times New Roman" panose="02020603050405020304" pitchFamily="18" charset="0"/>
                  </a:rPr>
                  <a:t>the KV cache from </a:t>
                </a:r>
                <a:r>
                  <a:rPr lang="en" altLang="zh-CN" sz="1800" b="1" dirty="0">
                    <a:latin typeface="Times New Roman" panose="02020603050405020304" pitchFamily="18" charset="0"/>
                    <a:cs typeface="Times New Roman" panose="02020603050405020304" pitchFamily="18" charset="0"/>
                  </a:rPr>
                  <a:t>prefill phase </a:t>
                </a:r>
                <a:r>
                  <a:rPr lang="en-US" altLang="zh-CN" sz="1800" dirty="0">
                    <a:latin typeface="Times New Roman" panose="02020603050405020304" pitchFamily="18" charset="0"/>
                    <a:cs typeface="Times New Roman" panose="02020603050405020304" pitchFamily="18" charset="0"/>
                  </a:rPr>
                  <a:t>(</a:t>
                </a:r>
                <a:r>
                  <a:rPr lang="en" altLang="zh-CN" sz="1800" dirty="0">
                    <a:latin typeface="Times New Roman" panose="02020603050405020304" pitchFamily="18" charset="0"/>
                    <a:cs typeface="Times New Roman" panose="02020603050405020304" pitchFamily="18" charset="0"/>
                  </a:rPr>
                  <a:t>size=</a:t>
                </a:r>
                <a14:m>
                  <m:oMath xmlns:m="http://schemas.openxmlformats.org/officeDocument/2006/math">
                    <m:r>
                      <a:rPr lang="en" altLang="zh-CN" sz="1800" i="1" smtClean="0">
                        <a:latin typeface="Cambria Math" panose="02040503050406030204" pitchFamily="18" charset="0"/>
                        <a:ea typeface="Cambria Math" panose="02040503050406030204" pitchFamily="18" charset="0"/>
                        <a:cs typeface="Times New Roman" panose="02020603050405020304" pitchFamily="18" charset="0"/>
                      </a:rPr>
                      <m:t>𝛼</m:t>
                    </m:r>
                  </m:oMath>
                </a14:m>
                <a:r>
                  <a:rPr lang="en" altLang="zh-CN" sz="1800" dirty="0">
                    <a:latin typeface="Times New Roman" panose="02020603050405020304" pitchFamily="18" charset="0"/>
                    <a:cs typeface="Times New Roman" panose="02020603050405020304" pitchFamily="18" charset="0"/>
                  </a:rPr>
                  <a:t>) </a:t>
                </a:r>
                <a:endParaRPr lang="zh-CN" altLang="en-US" dirty="0"/>
              </a:p>
            </p:txBody>
          </p:sp>
        </mc:Choice>
        <mc:Fallback xmlns="">
          <p:sp>
            <p:nvSpPr>
              <p:cNvPr id="21" name="文本框 20">
                <a:extLst>
                  <a:ext uri="{FF2B5EF4-FFF2-40B4-BE49-F238E27FC236}">
                    <a16:creationId xmlns:a16="http://schemas.microsoft.com/office/drawing/2014/main" id="{06013F6A-629D-1102-CD66-5F2328B68DD0}"/>
                  </a:ext>
                </a:extLst>
              </p:cNvPr>
              <p:cNvSpPr txBox="1">
                <a:spLocks noRot="1" noChangeAspect="1" noMove="1" noResize="1" noEditPoints="1" noAdjustHandles="1" noChangeArrowheads="1" noChangeShapeType="1" noTextEdit="1"/>
              </p:cNvSpPr>
              <p:nvPr/>
            </p:nvSpPr>
            <p:spPr>
              <a:xfrm>
                <a:off x="1186211" y="1651613"/>
                <a:ext cx="4187596" cy="369332"/>
              </a:xfrm>
              <a:prstGeom prst="rect">
                <a:avLst/>
              </a:prstGeom>
              <a:blipFill>
                <a:blip r:embed="rId5"/>
                <a:stretch>
                  <a:fillRect l="-1208" t="-10000" b="-23333"/>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B86DF52F-EA8B-52E1-1BD1-67A082E38A4A}"/>
              </a:ext>
            </a:extLst>
          </p:cNvPr>
          <p:cNvSpPr/>
          <p:nvPr/>
        </p:nvSpPr>
        <p:spPr>
          <a:xfrm>
            <a:off x="5866751" y="2702768"/>
            <a:ext cx="4330703" cy="481264"/>
          </a:xfrm>
          <a:prstGeom prst="rect">
            <a:avLst/>
          </a:prstGeom>
          <a:pattFill prst="wdUpDiag">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3" name="矩形 22">
            <a:extLst>
              <a:ext uri="{FF2B5EF4-FFF2-40B4-BE49-F238E27FC236}">
                <a16:creationId xmlns:a16="http://schemas.microsoft.com/office/drawing/2014/main" id="{10A49355-173B-8C38-EE68-00C100ECC6E9}"/>
              </a:ext>
            </a:extLst>
          </p:cNvPr>
          <p:cNvSpPr/>
          <p:nvPr/>
        </p:nvSpPr>
        <p:spPr>
          <a:xfrm>
            <a:off x="10193511" y="2702768"/>
            <a:ext cx="1866899" cy="481264"/>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4" name="左大括号 23">
            <a:extLst>
              <a:ext uri="{FF2B5EF4-FFF2-40B4-BE49-F238E27FC236}">
                <a16:creationId xmlns:a16="http://schemas.microsoft.com/office/drawing/2014/main" id="{A6205FA9-6FED-6CF2-CECE-D5137B4CF77B}"/>
              </a:ext>
            </a:extLst>
          </p:cNvPr>
          <p:cNvSpPr/>
          <p:nvPr/>
        </p:nvSpPr>
        <p:spPr>
          <a:xfrm rot="16200000">
            <a:off x="7738181" y="1308668"/>
            <a:ext cx="579968" cy="4330700"/>
          </a:xfrm>
          <a:prstGeom prst="leftBrace">
            <a:avLst>
              <a:gd name="adj1" fmla="val 60261"/>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5" name="左大括号 24">
            <a:extLst>
              <a:ext uri="{FF2B5EF4-FFF2-40B4-BE49-F238E27FC236}">
                <a16:creationId xmlns:a16="http://schemas.microsoft.com/office/drawing/2014/main" id="{86E89A0D-556E-1E60-5E5C-B1C7B28F2C16}"/>
              </a:ext>
            </a:extLst>
          </p:cNvPr>
          <p:cNvSpPr/>
          <p:nvPr/>
        </p:nvSpPr>
        <p:spPr>
          <a:xfrm rot="16200000">
            <a:off x="10836978" y="2540570"/>
            <a:ext cx="579968" cy="1866896"/>
          </a:xfrm>
          <a:prstGeom prst="leftBrace">
            <a:avLst>
              <a:gd name="adj1" fmla="val 3417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0E3B150F-8DBD-45CC-3BF7-967F78514F6D}"/>
                  </a:ext>
                </a:extLst>
              </p:cNvPr>
              <p:cNvSpPr txBox="1"/>
              <p:nvPr/>
            </p:nvSpPr>
            <p:spPr>
              <a:xfrm>
                <a:off x="6804903" y="3763997"/>
                <a:ext cx="2215960" cy="646331"/>
              </a:xfrm>
              <a:prstGeom prst="rect">
                <a:avLst/>
              </a:prstGeom>
              <a:noFill/>
            </p:spPr>
            <p:txBody>
              <a:bodyPr wrap="square">
                <a:spAutoFit/>
              </a:bodyPr>
              <a:lstStyle/>
              <a:p>
                <a:pPr algn="ctr"/>
                <a:r>
                  <a:rPr lang="en" altLang="zh-CN" i="1" dirty="0">
                    <a:latin typeface="Times New Roman" panose="02020603050405020304" pitchFamily="18" charset="0"/>
                    <a:cs typeface="Times New Roman" panose="02020603050405020304" pitchFamily="18" charset="0"/>
                  </a:rPr>
                  <a:t>decoding essential history window</a:t>
                </a:r>
                <a14:m>
                  <m:oMath xmlns:m="http://schemas.openxmlformats.org/officeDocument/2006/math">
                    <m:r>
                      <a:rPr lang="zh-CN" altLang="en-US" b="0" i="1" smtClean="0">
                        <a:latin typeface="Cambria Math" panose="02040503050406030204" pitchFamily="18" charset="0"/>
                        <a:cs typeface="Times New Roman" panose="02020603050405020304" pitchFamily="18" charset="0"/>
                      </a:rPr>
                      <m:t> </m:t>
                    </m:r>
                    <m:sSub>
                      <m:sSubPr>
                        <m:ctrlPr>
                          <a:rPr lang="en-US" altLang="zh-CN" i="1" smtClean="0">
                            <a:latin typeface="Cambria Math" panose="02040503050406030204" pitchFamily="18" charset="0"/>
                            <a:cs typeface="Times New Roman" panose="02020603050405020304" pitchFamily="18" charset="0"/>
                          </a:rPr>
                        </m:ctrlPr>
                      </m:sSubPr>
                      <m:e>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𝛽</m:t>
                        </m:r>
                      </m:e>
                      <m:sub>
                        <m:r>
                          <a:rPr lang="en-US" altLang="zh-CN" b="0" i="1" smtClean="0">
                            <a:latin typeface="Cambria Math" panose="02040503050406030204" pitchFamily="18" charset="0"/>
                            <a:cs typeface="Times New Roman" panose="02020603050405020304" pitchFamily="18" charset="0"/>
                          </a:rPr>
                          <m:t>1</m:t>
                        </m:r>
                      </m:sub>
                    </m:sSub>
                  </m:oMath>
                </a14:m>
                <a:endParaRPr lang="en" altLang="zh-CN" i="1" dirty="0">
                  <a:latin typeface="Times New Roman" panose="02020603050405020304" pitchFamily="18" charset="0"/>
                  <a:cs typeface="Times New Roman" panose="02020603050405020304" pitchFamily="18" charset="0"/>
                </a:endParaRPr>
              </a:p>
            </p:txBody>
          </p:sp>
        </mc:Choice>
        <mc:Fallback xmlns="">
          <p:sp>
            <p:nvSpPr>
              <p:cNvPr id="26" name="文本框 25">
                <a:extLst>
                  <a:ext uri="{FF2B5EF4-FFF2-40B4-BE49-F238E27FC236}">
                    <a16:creationId xmlns:a16="http://schemas.microsoft.com/office/drawing/2014/main" id="{0E3B150F-8DBD-45CC-3BF7-967F78514F6D}"/>
                  </a:ext>
                </a:extLst>
              </p:cNvPr>
              <p:cNvSpPr txBox="1">
                <a:spLocks noRot="1" noChangeAspect="1" noMove="1" noResize="1" noEditPoints="1" noAdjustHandles="1" noChangeArrowheads="1" noChangeShapeType="1" noTextEdit="1"/>
              </p:cNvSpPr>
              <p:nvPr/>
            </p:nvSpPr>
            <p:spPr>
              <a:xfrm>
                <a:off x="6804903" y="3763997"/>
                <a:ext cx="2215960" cy="646331"/>
              </a:xfrm>
              <a:prstGeom prst="rect">
                <a:avLst/>
              </a:prstGeom>
              <a:blipFill>
                <a:blip r:embed="rId6"/>
                <a:stretch>
                  <a:fillRect t="-3846" b="-134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4C918E97-51CB-F9F0-681F-C7CDB6215995}"/>
                  </a:ext>
                </a:extLst>
              </p:cNvPr>
              <p:cNvSpPr txBox="1"/>
              <p:nvPr/>
            </p:nvSpPr>
            <p:spPr>
              <a:xfrm>
                <a:off x="10349767" y="3810163"/>
                <a:ext cx="1752684" cy="646331"/>
              </a:xfrm>
              <a:prstGeom prst="rect">
                <a:avLst/>
              </a:prstGeom>
              <a:noFill/>
            </p:spPr>
            <p:txBody>
              <a:bodyPr wrap="square">
                <a:spAutoFit/>
              </a:bodyPr>
              <a:lstStyle/>
              <a:p>
                <a:pPr algn="ctr"/>
                <a:r>
                  <a:rPr lang="en" altLang="zh-CN" i="1" dirty="0">
                    <a:latin typeface="Times New Roman" panose="02020603050405020304" pitchFamily="18" charset="0"/>
                    <a:cs typeface="Times New Roman" panose="02020603050405020304" pitchFamily="18" charset="0"/>
                  </a:rPr>
                  <a:t>decoding local window</a:t>
                </a:r>
                <a14:m>
                  <m:oMath xmlns:m="http://schemas.openxmlformats.org/officeDocument/2006/math">
                    <m:r>
                      <a:rPr lang="zh-CN" altLang="en-US" b="0" i="1" smtClean="0">
                        <a:latin typeface="Cambria Math" panose="02040503050406030204" pitchFamily="18" charset="0"/>
                        <a:cs typeface="Times New Roman" panose="02020603050405020304" pitchFamily="18" charset="0"/>
                      </a:rPr>
                      <m:t> </m:t>
                    </m:r>
                    <m:sSub>
                      <m:sSubPr>
                        <m:ctrlPr>
                          <a:rPr lang="en-US" altLang="zh-CN" i="1" smtClean="0">
                            <a:latin typeface="Cambria Math" panose="02040503050406030204" pitchFamily="18" charset="0"/>
                            <a:cs typeface="Times New Roman" panose="02020603050405020304" pitchFamily="18" charset="0"/>
                          </a:rPr>
                        </m:ctrlPr>
                      </m:sSubPr>
                      <m:e>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𝛽</m:t>
                        </m:r>
                      </m:e>
                      <m:sub>
                        <m:r>
                          <a:rPr lang="en-US" altLang="zh-CN" b="0" i="1" smtClean="0">
                            <a:latin typeface="Cambria Math" panose="02040503050406030204" pitchFamily="18" charset="0"/>
                            <a:cs typeface="Times New Roman" panose="02020603050405020304" pitchFamily="18" charset="0"/>
                          </a:rPr>
                          <m:t>2</m:t>
                        </m:r>
                      </m:sub>
                    </m:sSub>
                  </m:oMath>
                </a14:m>
                <a:endParaRPr lang="en" altLang="zh-CN" i="1" dirty="0">
                  <a:latin typeface="Times New Roman" panose="02020603050405020304" pitchFamily="18" charset="0"/>
                  <a:cs typeface="Times New Roman" panose="02020603050405020304" pitchFamily="18" charset="0"/>
                </a:endParaRPr>
              </a:p>
            </p:txBody>
          </p:sp>
        </mc:Choice>
        <mc:Fallback xmlns="">
          <p:sp>
            <p:nvSpPr>
              <p:cNvPr id="27" name="文本框 26">
                <a:extLst>
                  <a:ext uri="{FF2B5EF4-FFF2-40B4-BE49-F238E27FC236}">
                    <a16:creationId xmlns:a16="http://schemas.microsoft.com/office/drawing/2014/main" id="{4C918E97-51CB-F9F0-681F-C7CDB6215995}"/>
                  </a:ext>
                </a:extLst>
              </p:cNvPr>
              <p:cNvSpPr txBox="1">
                <a:spLocks noRot="1" noChangeAspect="1" noMove="1" noResize="1" noEditPoints="1" noAdjustHandles="1" noChangeArrowheads="1" noChangeShapeType="1" noTextEdit="1"/>
              </p:cNvSpPr>
              <p:nvPr/>
            </p:nvSpPr>
            <p:spPr>
              <a:xfrm>
                <a:off x="10349767" y="3810163"/>
                <a:ext cx="1752684" cy="646331"/>
              </a:xfrm>
              <a:prstGeom prst="rect">
                <a:avLst/>
              </a:prstGeom>
              <a:blipFill>
                <a:blip r:embed="rId7"/>
                <a:stretch>
                  <a:fillRect t="-3922" b="-15686"/>
                </a:stretch>
              </a:blipFill>
            </p:spPr>
            <p:txBody>
              <a:bodyPr/>
              <a:lstStyle/>
              <a:p>
                <a:r>
                  <a:rPr lang="zh-CN" altLang="en-US">
                    <a:noFill/>
                  </a:rPr>
                  <a:t> </a:t>
                </a:r>
              </a:p>
            </p:txBody>
          </p:sp>
        </mc:Fallback>
      </mc:AlternateContent>
      <p:sp>
        <p:nvSpPr>
          <p:cNvPr id="28" name="左大括号 27">
            <a:extLst>
              <a:ext uri="{FF2B5EF4-FFF2-40B4-BE49-F238E27FC236}">
                <a16:creationId xmlns:a16="http://schemas.microsoft.com/office/drawing/2014/main" id="{FCD6A363-90C0-AAB8-6D54-BB63A074A6B6}"/>
              </a:ext>
            </a:extLst>
          </p:cNvPr>
          <p:cNvSpPr/>
          <p:nvPr/>
        </p:nvSpPr>
        <p:spPr>
          <a:xfrm rot="5400000">
            <a:off x="8679947" y="-728620"/>
            <a:ext cx="579970" cy="6180957"/>
          </a:xfrm>
          <a:prstGeom prst="leftBrace">
            <a:avLst>
              <a:gd name="adj1" fmla="val 68008"/>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DD86B89F-E69E-932D-77D9-7140D9E9C275}"/>
                  </a:ext>
                </a:extLst>
              </p:cNvPr>
              <p:cNvSpPr txBox="1"/>
              <p:nvPr/>
            </p:nvSpPr>
            <p:spPr>
              <a:xfrm>
                <a:off x="7024179" y="1651613"/>
                <a:ext cx="4716050" cy="369332"/>
              </a:xfrm>
              <a:prstGeom prst="rect">
                <a:avLst/>
              </a:prstGeom>
              <a:noFill/>
            </p:spPr>
            <p:txBody>
              <a:bodyPr wrap="square">
                <a:spAutoFit/>
              </a:bodyPr>
              <a:lstStyle/>
              <a:p>
                <a:r>
                  <a:rPr lang="en" altLang="zh-CN" sz="1800" dirty="0">
                    <a:latin typeface="Times New Roman" panose="02020603050405020304" pitchFamily="18" charset="0"/>
                    <a:cs typeface="Times New Roman" panose="02020603050405020304" pitchFamily="18" charset="0"/>
                  </a:rPr>
                  <a:t>the KV cache from </a:t>
                </a:r>
                <a:r>
                  <a:rPr lang="en" altLang="zh-CN" b="1" dirty="0">
                    <a:latin typeface="Times New Roman" panose="02020603050405020304" pitchFamily="18" charset="0"/>
                    <a:cs typeface="Times New Roman" panose="02020603050405020304" pitchFamily="18" charset="0"/>
                  </a:rPr>
                  <a:t>decoding</a:t>
                </a:r>
                <a:r>
                  <a:rPr lang="en" altLang="zh-CN" sz="1800" b="1" dirty="0">
                    <a:latin typeface="Times New Roman" panose="02020603050405020304" pitchFamily="18" charset="0"/>
                    <a:cs typeface="Times New Roman" panose="02020603050405020304" pitchFamily="18" charset="0"/>
                  </a:rPr>
                  <a:t> phase </a:t>
                </a:r>
                <a:r>
                  <a:rPr lang="en-US" altLang="zh-CN" sz="1800" dirty="0">
                    <a:latin typeface="Times New Roman" panose="02020603050405020304" pitchFamily="18" charset="0"/>
                    <a:cs typeface="Times New Roman" panose="02020603050405020304" pitchFamily="18" charset="0"/>
                  </a:rPr>
                  <a:t>(</a:t>
                </a:r>
                <a:r>
                  <a:rPr lang="en" altLang="zh-CN" sz="1800" dirty="0">
                    <a:latin typeface="Times New Roman" panose="02020603050405020304" pitchFamily="18" charset="0"/>
                    <a:cs typeface="Times New Roman" panose="02020603050405020304" pitchFamily="18" charset="0"/>
                  </a:rPr>
                  <a:t>size=</a:t>
                </a:r>
                <a14:m>
                  <m:oMath xmlns:m="http://schemas.openxmlformats.org/officeDocument/2006/math">
                    <m:r>
                      <a:rPr lang="en" altLang="zh-CN" sz="1800" i="1" smtClean="0">
                        <a:latin typeface="Cambria Math" panose="02040503050406030204" pitchFamily="18" charset="0"/>
                        <a:ea typeface="Cambria Math" panose="02040503050406030204" pitchFamily="18" charset="0"/>
                        <a:cs typeface="Times New Roman" panose="02020603050405020304" pitchFamily="18" charset="0"/>
                      </a:rPr>
                      <m:t>𝛽</m:t>
                    </m:r>
                  </m:oMath>
                </a14:m>
                <a:r>
                  <a:rPr lang="en" altLang="zh-CN" sz="1800" dirty="0">
                    <a:latin typeface="Times New Roman" panose="02020603050405020304" pitchFamily="18" charset="0"/>
                    <a:cs typeface="Times New Roman" panose="02020603050405020304" pitchFamily="18" charset="0"/>
                  </a:rPr>
                  <a:t>)</a:t>
                </a:r>
                <a:endParaRPr lang="zh-CN" altLang="en-US" dirty="0"/>
              </a:p>
            </p:txBody>
          </p:sp>
        </mc:Choice>
        <mc:Fallback xmlns="">
          <p:sp>
            <p:nvSpPr>
              <p:cNvPr id="29" name="文本框 28">
                <a:extLst>
                  <a:ext uri="{FF2B5EF4-FFF2-40B4-BE49-F238E27FC236}">
                    <a16:creationId xmlns:a16="http://schemas.microsoft.com/office/drawing/2014/main" id="{DD86B89F-E69E-932D-77D9-7140D9E9C275}"/>
                  </a:ext>
                </a:extLst>
              </p:cNvPr>
              <p:cNvSpPr txBox="1">
                <a:spLocks noRot="1" noChangeAspect="1" noMove="1" noResize="1" noEditPoints="1" noAdjustHandles="1" noChangeArrowheads="1" noChangeShapeType="1" noTextEdit="1"/>
              </p:cNvSpPr>
              <p:nvPr/>
            </p:nvSpPr>
            <p:spPr>
              <a:xfrm>
                <a:off x="7024179" y="1651613"/>
                <a:ext cx="4716050" cy="369332"/>
              </a:xfrm>
              <a:prstGeom prst="rect">
                <a:avLst/>
              </a:prstGeom>
              <a:blipFill>
                <a:blip r:embed="rId8"/>
                <a:stretch>
                  <a:fillRect l="-804" t="-10000" b="-23333"/>
                </a:stretch>
              </a:blipFill>
            </p:spPr>
            <p:txBody>
              <a:bodyPr/>
              <a:lstStyle/>
              <a:p>
                <a:r>
                  <a:rPr lang="zh-CN" altLang="en-US">
                    <a:noFill/>
                  </a:rPr>
                  <a:t> </a:t>
                </a:r>
              </a:p>
            </p:txBody>
          </p:sp>
        </mc:Fallback>
      </mc:AlternateContent>
      <p:sp>
        <p:nvSpPr>
          <p:cNvPr id="30" name="下箭头 29">
            <a:extLst>
              <a:ext uri="{FF2B5EF4-FFF2-40B4-BE49-F238E27FC236}">
                <a16:creationId xmlns:a16="http://schemas.microsoft.com/office/drawing/2014/main" id="{2818C2D3-E6FF-0086-614C-081D9DE8DF4B}"/>
              </a:ext>
            </a:extLst>
          </p:cNvPr>
          <p:cNvSpPr/>
          <p:nvPr/>
        </p:nvSpPr>
        <p:spPr>
          <a:xfrm>
            <a:off x="8003181" y="4567987"/>
            <a:ext cx="178841" cy="369333"/>
          </a:xfrm>
          <a:prstGeom prst="downArrow">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下箭头 30">
            <a:extLst>
              <a:ext uri="{FF2B5EF4-FFF2-40B4-BE49-F238E27FC236}">
                <a16:creationId xmlns:a16="http://schemas.microsoft.com/office/drawing/2014/main" id="{99FC8036-8FBC-118A-0BB9-395F97B682F5}"/>
              </a:ext>
            </a:extLst>
          </p:cNvPr>
          <p:cNvSpPr/>
          <p:nvPr/>
        </p:nvSpPr>
        <p:spPr>
          <a:xfrm>
            <a:off x="11205789" y="4534169"/>
            <a:ext cx="178841" cy="369333"/>
          </a:xfrm>
          <a:prstGeom prst="downArrow">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文本框 31">
            <a:extLst>
              <a:ext uri="{FF2B5EF4-FFF2-40B4-BE49-F238E27FC236}">
                <a16:creationId xmlns:a16="http://schemas.microsoft.com/office/drawing/2014/main" id="{3C95A456-446F-D386-E6F4-3BACB3AA12F3}"/>
              </a:ext>
            </a:extLst>
          </p:cNvPr>
          <p:cNvSpPr txBox="1"/>
          <p:nvPr/>
        </p:nvSpPr>
        <p:spPr>
          <a:xfrm>
            <a:off x="6674963" y="5014263"/>
            <a:ext cx="2835275" cy="584775"/>
          </a:xfrm>
          <a:prstGeom prst="rect">
            <a:avLst/>
          </a:prstGeom>
          <a:noFill/>
        </p:spPr>
        <p:txBody>
          <a:bodyPr wrap="square">
            <a:spAutoFit/>
          </a:bodyPr>
          <a:lstStyle/>
          <a:p>
            <a:pPr algn="ctr"/>
            <a:r>
              <a:rPr lang="en" altLang="zh-CN" sz="1600" dirty="0">
                <a:latin typeface="Times New Roman" panose="02020603050405020304" pitchFamily="18" charset="0"/>
                <a:cs typeface="Times New Roman" panose="02020603050405020304" pitchFamily="18" charset="0"/>
              </a:rPr>
              <a:t>help identity the position of the current prediction</a:t>
            </a:r>
            <a:endParaRPr lang="zh-CN" altLang="en-US" sz="1600"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5EDE04D3-8668-C961-E77F-0953F46007E9}"/>
              </a:ext>
            </a:extLst>
          </p:cNvPr>
          <p:cNvSpPr txBox="1"/>
          <p:nvPr/>
        </p:nvSpPr>
        <p:spPr>
          <a:xfrm>
            <a:off x="9806965" y="5030038"/>
            <a:ext cx="2385035" cy="830997"/>
          </a:xfrm>
          <a:prstGeom prst="rect">
            <a:avLst/>
          </a:prstGeom>
          <a:noFill/>
        </p:spPr>
        <p:txBody>
          <a:bodyPr wrap="square">
            <a:spAutoFit/>
          </a:bodyPr>
          <a:lstStyle/>
          <a:p>
            <a:pPr algn="ctr"/>
            <a:r>
              <a:rPr lang="en" altLang="zh-CN" sz="1600" dirty="0">
                <a:latin typeface="Times New Roman" panose="02020603050405020304" pitchFamily="18" charset="0"/>
                <a:cs typeface="Times New Roman" panose="02020603050405020304" pitchFamily="18" charset="0"/>
              </a:rPr>
              <a:t>store global information strongly correlated with previous tokens</a:t>
            </a:r>
            <a:endParaRPr lang="zh-CN" altLang="en-US" sz="1600" dirty="0">
              <a:latin typeface="Times New Roman" panose="02020603050405020304" pitchFamily="18" charset="0"/>
              <a:cs typeface="Times New Roman" panose="02020603050405020304" pitchFamily="18" charset="0"/>
            </a:endParaRPr>
          </a:p>
        </p:txBody>
      </p:sp>
      <p:cxnSp>
        <p:nvCxnSpPr>
          <p:cNvPr id="35" name="直线连接符 34">
            <a:extLst>
              <a:ext uri="{FF2B5EF4-FFF2-40B4-BE49-F238E27FC236}">
                <a16:creationId xmlns:a16="http://schemas.microsoft.com/office/drawing/2014/main" id="{B9CF2124-9061-631F-1165-69DBEC6EB64D}"/>
              </a:ext>
            </a:extLst>
          </p:cNvPr>
          <p:cNvCxnSpPr/>
          <p:nvPr/>
        </p:nvCxnSpPr>
        <p:spPr>
          <a:xfrm>
            <a:off x="5835129" y="1163782"/>
            <a:ext cx="89849" cy="5627334"/>
          </a:xfrm>
          <a:prstGeom prst="line">
            <a:avLst/>
          </a:prstGeom>
          <a:ln w="28575"/>
        </p:spPr>
        <p:style>
          <a:lnRef idx="1">
            <a:schemeClr val="dk1"/>
          </a:lnRef>
          <a:fillRef idx="0">
            <a:schemeClr val="dk1"/>
          </a:fillRef>
          <a:effectRef idx="0">
            <a:schemeClr val="dk1"/>
          </a:effectRef>
          <a:fontRef idx="minor">
            <a:schemeClr val="tx1"/>
          </a:fontRef>
        </p:style>
      </p:cxnSp>
      <p:sp>
        <p:nvSpPr>
          <p:cNvPr id="36" name="文本框 35">
            <a:extLst>
              <a:ext uri="{FF2B5EF4-FFF2-40B4-BE49-F238E27FC236}">
                <a16:creationId xmlns:a16="http://schemas.microsoft.com/office/drawing/2014/main" id="{EA1BBB35-6D98-9FCF-B4F1-4A92B3B21D40}"/>
              </a:ext>
            </a:extLst>
          </p:cNvPr>
          <p:cNvSpPr txBox="1"/>
          <p:nvPr/>
        </p:nvSpPr>
        <p:spPr>
          <a:xfrm>
            <a:off x="1186211" y="6142710"/>
            <a:ext cx="3671455" cy="646331"/>
          </a:xfrm>
          <a:prstGeom prst="rect">
            <a:avLst/>
          </a:prstGeom>
          <a:noFill/>
        </p:spPr>
        <p:txBody>
          <a:bodyPr wrap="square" rtlCol="0">
            <a:spAutoFit/>
          </a:bodyPr>
          <a:lstStyle/>
          <a:p>
            <a:r>
              <a:rPr lang="en" altLang="zh-CN" b="1" dirty="0">
                <a:latin typeface="Times New Roman" panose="02020603050405020304" pitchFamily="18" charset="0"/>
                <a:cs typeface="Times New Roman" panose="02020603050405020304" pitchFamily="18" charset="0"/>
              </a:rPr>
              <a:t>Reserved all compressed KV Cache generated during the prefill phase.</a:t>
            </a:r>
            <a:endParaRPr lang="zh-CN" altLang="en-US" dirty="0">
              <a:latin typeface="Times New Roman" panose="02020603050405020304" pitchFamily="18" charset="0"/>
              <a:cs typeface="Times New Roman" panose="02020603050405020304" pitchFamily="18" charset="0"/>
            </a:endParaRPr>
          </a:p>
        </p:txBody>
      </p:sp>
      <p:sp>
        <p:nvSpPr>
          <p:cNvPr id="37" name="文本框 36">
            <a:extLst>
              <a:ext uri="{FF2B5EF4-FFF2-40B4-BE49-F238E27FC236}">
                <a16:creationId xmlns:a16="http://schemas.microsoft.com/office/drawing/2014/main" id="{FBB096CE-218E-7EAB-B6EB-B56C3EEA4C41}"/>
              </a:ext>
            </a:extLst>
          </p:cNvPr>
          <p:cNvSpPr txBox="1"/>
          <p:nvPr/>
        </p:nvSpPr>
        <p:spPr>
          <a:xfrm>
            <a:off x="7455505" y="6187581"/>
            <a:ext cx="3671455" cy="646331"/>
          </a:xfrm>
          <a:prstGeom prst="rect">
            <a:avLst/>
          </a:prstGeom>
          <a:noFill/>
        </p:spPr>
        <p:txBody>
          <a:bodyPr wrap="square" rtlCol="0">
            <a:spAutoFit/>
          </a:bodyPr>
          <a:lstStyle/>
          <a:p>
            <a:r>
              <a:rPr lang="en" altLang="zh-CN" b="1" dirty="0">
                <a:latin typeface="Times New Roman" panose="02020603050405020304" pitchFamily="18" charset="0"/>
                <a:cs typeface="Times New Roman" panose="02020603050405020304" pitchFamily="18" charset="0"/>
              </a:rPr>
              <a:t>Update KV Cache during the decoding phase.</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408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5FB2E-CFF6-32E4-0054-DAF0FADA42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5C569F-EA9A-DDD0-7CBF-5CEF377240D9}"/>
              </a:ext>
            </a:extLst>
          </p:cNvPr>
          <p:cNvSpPr txBox="1"/>
          <p:nvPr/>
        </p:nvSpPr>
        <p:spPr>
          <a:xfrm>
            <a:off x="0" y="66884"/>
            <a:ext cx="12192000" cy="823752"/>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Methods</a:t>
            </a:r>
            <a:endParaRPr lang="en-US" altLang="zh-CN" sz="2400" b="1" dirty="0">
              <a:latin typeface="Times New Roman" panose="02020603050405020304" pitchFamily="18" charset="0"/>
              <a:cs typeface="Times New Roman" panose="02020603050405020304" pitchFamily="18" charset="0"/>
            </a:endParaRPr>
          </a:p>
        </p:txBody>
      </p:sp>
      <p:sp>
        <p:nvSpPr>
          <p:cNvPr id="5" name="TextBox 1">
            <a:extLst>
              <a:ext uri="{FF2B5EF4-FFF2-40B4-BE49-F238E27FC236}">
                <a16:creationId xmlns:a16="http://schemas.microsoft.com/office/drawing/2014/main" id="{B39FD990-6599-F3DE-6377-ED992A046ED0}"/>
              </a:ext>
            </a:extLst>
          </p:cNvPr>
          <p:cNvSpPr txBox="1"/>
          <p:nvPr/>
        </p:nvSpPr>
        <p:spPr>
          <a:xfrm>
            <a:off x="0" y="890636"/>
            <a:ext cx="2758190" cy="579967"/>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cs typeface="Times New Roman" panose="02020603050405020304" pitchFamily="18" charset="0"/>
              </a:rPr>
              <a:t>Decoding</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Stage</a:t>
            </a:r>
            <a:endParaRPr lang="en-US" altLang="zh-CN" sz="16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73D62406-B042-68D5-9841-B31B2663445C}"/>
              </a:ext>
            </a:extLst>
          </p:cNvPr>
          <p:cNvPicPr>
            <a:picLocks noChangeAspect="1"/>
          </p:cNvPicPr>
          <p:nvPr/>
        </p:nvPicPr>
        <p:blipFill>
          <a:blip r:embed="rId3"/>
          <a:stretch>
            <a:fillRect/>
          </a:stretch>
        </p:blipFill>
        <p:spPr>
          <a:xfrm>
            <a:off x="1855458" y="1607080"/>
            <a:ext cx="8184727" cy="4360283"/>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A467C97-0AC2-C37F-6665-85A450A92C48}"/>
                  </a:ext>
                </a:extLst>
              </p:cNvPr>
              <p:cNvSpPr txBox="1"/>
              <p:nvPr/>
            </p:nvSpPr>
            <p:spPr>
              <a:xfrm>
                <a:off x="1938588" y="6103840"/>
                <a:ext cx="7815013" cy="707886"/>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Slide</a:t>
                </a:r>
                <a:r>
                  <a:rPr kumimoji="1" lang="en-US" altLang="zh-CN"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 fixed-size window that slides over time, selecting heavy hitters dynamically </a:t>
                </a:r>
                <a:r>
                  <a:rPr lang="en" altLang="zh-CN" sz="2000" dirty="0">
                    <a:latin typeface="Times New Roman" panose="02020603050405020304" pitchFamily="18" charset="0"/>
                    <a:cs typeface="Times New Roman" panose="02020603050405020304" pitchFamily="18" charset="0"/>
                  </a:rPr>
                  <a:t>starts from </a:t>
                </a:r>
                <a14:m>
                  <m:oMath xmlns:m="http://schemas.openxmlformats.org/officeDocument/2006/math">
                    <m:r>
                      <a:rPr lang="en" altLang="zh-CN" sz="2000" i="1" dirty="0">
                        <a:latin typeface="Cambria Math" panose="02040503050406030204" pitchFamily="18" charset="0"/>
                        <a:cs typeface="Times New Roman" panose="02020603050405020304" pitchFamily="18" charset="0"/>
                      </a:rPr>
                      <m:t>𝑡</m:t>
                    </m:r>
                  </m:oMath>
                </a14:m>
                <a:r>
                  <a:rPr lang="en" altLang="zh-CN" sz="2000" dirty="0">
                    <a:latin typeface="Times New Roman" panose="02020603050405020304" pitchFamily="18" charset="0"/>
                    <a:cs typeface="Times New Roman" panose="02020603050405020304" pitchFamily="18" charset="0"/>
                  </a:rPr>
                  <a:t> &gt; </a:t>
                </a:r>
                <a14:m>
                  <m:oMath xmlns:m="http://schemas.openxmlformats.org/officeDocument/2006/math">
                    <m:r>
                      <a:rPr lang="en" altLang="zh-CN" sz="2000" i="1" dirty="0">
                        <a:latin typeface="Cambria Math" panose="02040503050406030204" pitchFamily="18" charset="0"/>
                        <a:cs typeface="Times New Roman" panose="02020603050405020304" pitchFamily="18" charset="0"/>
                      </a:rPr>
                      <m:t>𝑀</m:t>
                    </m:r>
                  </m:oMath>
                </a14:m>
                <a:r>
                  <a:rPr lang="en" altLang="zh-CN" sz="2000"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𝛽</m:t>
                        </m:r>
                      </m:e>
                      <m:sub>
                        <m:r>
                          <a:rPr lang="en-US" altLang="zh-CN" sz="2000" i="1">
                            <a:latin typeface="Cambria Math" panose="02040503050406030204" pitchFamily="18" charset="0"/>
                            <a:cs typeface="Times New Roman" panose="02020603050405020304" pitchFamily="18" charset="0"/>
                          </a:rPr>
                          <m:t>1</m:t>
                        </m:r>
                      </m:sub>
                    </m:sSub>
                    <m:r>
                      <a:rPr lang="en-US" altLang="zh-CN" sz="2000" i="1">
                        <a:latin typeface="Cambria Math" panose="02040503050406030204" pitchFamily="18" charset="0"/>
                        <a:cs typeface="Times New Roman" panose="02020603050405020304" pitchFamily="18" charset="0"/>
                      </a:rPr>
                      <m:t> </m:t>
                    </m:r>
                  </m:oMath>
                </a14:m>
                <a:r>
                  <a:rPr lang="el-GR" altLang="zh-CN"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𝛽</m:t>
                        </m:r>
                      </m:e>
                      <m:sub>
                        <m:r>
                          <a:rPr lang="en-US" altLang="zh-CN" sz="2000" i="1">
                            <a:latin typeface="Cambria Math" panose="02040503050406030204" pitchFamily="18" charset="0"/>
                            <a:ea typeface="Cambria Math" panose="02040503050406030204" pitchFamily="18" charset="0"/>
                            <a:cs typeface="Times New Roman" panose="02020603050405020304" pitchFamily="18" charset="0"/>
                          </a:rPr>
                          <m:t>2</m:t>
                        </m:r>
                      </m:sub>
                    </m:sSub>
                  </m:oMath>
                </a14:m>
                <a:r>
                  <a:rPr kumimoji="1" lang="en-US" altLang="zh-CN" sz="2000" dirty="0">
                    <a:latin typeface="Times New Roman" panose="02020603050405020304" pitchFamily="18" charset="0"/>
                    <a:cs typeface="Times New Roman" panose="02020603050405020304" pitchFamily="18" charset="0"/>
                  </a:rPr>
                  <a:t>.</a:t>
                </a:r>
                <a:endParaRPr kumimoji="1" lang="zh-CN" altLang="en-US" sz="20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FA467C97-0AC2-C37F-6665-85A450A92C48}"/>
                  </a:ext>
                </a:extLst>
              </p:cNvPr>
              <p:cNvSpPr txBox="1">
                <a:spLocks noRot="1" noChangeAspect="1" noMove="1" noResize="1" noEditPoints="1" noAdjustHandles="1" noChangeArrowheads="1" noChangeShapeType="1" noTextEdit="1"/>
              </p:cNvSpPr>
              <p:nvPr/>
            </p:nvSpPr>
            <p:spPr>
              <a:xfrm>
                <a:off x="1938588" y="6103840"/>
                <a:ext cx="7815013" cy="707886"/>
              </a:xfrm>
              <a:prstGeom prst="rect">
                <a:avLst/>
              </a:prstGeom>
              <a:blipFill>
                <a:blip r:embed="rId4"/>
                <a:stretch>
                  <a:fillRect l="-812" t="-3509" b="-14035"/>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27F9641B-5538-F48F-FF7F-47F220906052}"/>
              </a:ext>
            </a:extLst>
          </p:cNvPr>
          <p:cNvSpPr/>
          <p:nvPr/>
        </p:nvSpPr>
        <p:spPr>
          <a:xfrm>
            <a:off x="4823791" y="2292626"/>
            <a:ext cx="1762539" cy="3811214"/>
          </a:xfrm>
          <a:prstGeom prst="rect">
            <a:avLst/>
          </a:prstGeom>
          <a:noFill/>
          <a:ln w="28575">
            <a:solidFill>
              <a:srgbClr val="7030A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07036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422DF-3FE8-34D4-FD6D-D1978118B52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C6B3FD8-8F67-C915-1514-9C0BB59D0EBE}"/>
              </a:ext>
            </a:extLst>
          </p:cNvPr>
          <p:cNvSpPr txBox="1"/>
          <p:nvPr/>
        </p:nvSpPr>
        <p:spPr>
          <a:xfrm>
            <a:off x="0" y="66884"/>
            <a:ext cx="12192000" cy="823752"/>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Methods</a:t>
            </a:r>
            <a:endParaRPr lang="en-US" altLang="zh-CN" sz="2400" b="1" dirty="0">
              <a:latin typeface="Times New Roman" panose="02020603050405020304" pitchFamily="18" charset="0"/>
              <a:cs typeface="Times New Roman" panose="02020603050405020304" pitchFamily="18" charset="0"/>
            </a:endParaRPr>
          </a:p>
        </p:txBody>
      </p:sp>
      <p:sp>
        <p:nvSpPr>
          <p:cNvPr id="5" name="TextBox 1">
            <a:extLst>
              <a:ext uri="{FF2B5EF4-FFF2-40B4-BE49-F238E27FC236}">
                <a16:creationId xmlns:a16="http://schemas.microsoft.com/office/drawing/2014/main" id="{16994D5D-7F22-AA6D-3396-F9EBFEAEA2B1}"/>
              </a:ext>
            </a:extLst>
          </p:cNvPr>
          <p:cNvSpPr txBox="1"/>
          <p:nvPr/>
        </p:nvSpPr>
        <p:spPr>
          <a:xfrm>
            <a:off x="0" y="890636"/>
            <a:ext cx="2758190" cy="579967"/>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cs typeface="Times New Roman" panose="02020603050405020304" pitchFamily="18" charset="0"/>
              </a:rPr>
              <a:t>Decoding</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Stage</a:t>
            </a:r>
            <a:endParaRPr lang="en-US" altLang="zh-CN" sz="16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E5357FA3-ACBE-7D86-64AC-1DCC6D9D3E5A}"/>
              </a:ext>
            </a:extLst>
          </p:cNvPr>
          <p:cNvPicPr>
            <a:picLocks noChangeAspect="1"/>
          </p:cNvPicPr>
          <p:nvPr/>
        </p:nvPicPr>
        <p:blipFill>
          <a:blip r:embed="rId3"/>
          <a:stretch>
            <a:fillRect/>
          </a:stretch>
        </p:blipFill>
        <p:spPr>
          <a:xfrm>
            <a:off x="1855458" y="1607080"/>
            <a:ext cx="8184727" cy="4360283"/>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EBF9269-ABF3-B9E4-8AD0-ECBEFFE737BC}"/>
                  </a:ext>
                </a:extLst>
              </p:cNvPr>
              <p:cNvSpPr txBox="1"/>
              <p:nvPr/>
            </p:nvSpPr>
            <p:spPr>
              <a:xfrm>
                <a:off x="1938588" y="6103840"/>
                <a:ext cx="7815013" cy="707886"/>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Adaptive</a:t>
                </a:r>
                <a:r>
                  <a:rPr kumimoji="1" lang="en-US" altLang="zh-CN" sz="2000" dirty="0">
                    <a:latin typeface="Times New Roman" panose="02020603050405020304" pitchFamily="18" charset="0"/>
                    <a:cs typeface="Times New Roman" panose="02020603050405020304" pitchFamily="18" charset="0"/>
                  </a:rPr>
                  <a:t>: The window grows over time, saving memory when the output is still short. </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ea typeface="Cambria Math" panose="02040503050406030204" pitchFamily="18" charset="0"/>
                            <a:cs typeface="Times New Roman" panose="02020603050405020304" pitchFamily="18" charset="0"/>
                          </a:rPr>
                          <m:t>𝛽</m:t>
                        </m:r>
                      </m:e>
                      <m:sub>
                        <m:r>
                          <a:rPr lang="en-US" altLang="zh-CN" sz="2000" i="1">
                            <a:latin typeface="Cambria Math" panose="02040503050406030204" pitchFamily="18" charset="0"/>
                            <a:cs typeface="Times New Roman" panose="02020603050405020304" pitchFamily="18" charset="0"/>
                          </a:rPr>
                          <m:t>1</m:t>
                        </m:r>
                      </m:sub>
                    </m:sSub>
                  </m:oMath>
                </a14:m>
                <a:r>
                  <a:rPr kumimoji="1" lang="en-US" altLang="zh-CN" sz="2000" dirty="0">
                    <a:latin typeface="Times New Roman" panose="02020603050405020304" pitchFamily="18" charset="0"/>
                    <a:cs typeface="Times New Roman" panose="02020603050405020304" pitchFamily="18" charset="0"/>
                  </a:rPr>
                  <a:t> can be adaptively increased as needed. </a:t>
                </a:r>
                <a:endParaRPr kumimoji="1" lang="zh-CN" altLang="en-US" sz="20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EBF9269-ABF3-B9E4-8AD0-ECBEFFE737BC}"/>
                  </a:ext>
                </a:extLst>
              </p:cNvPr>
              <p:cNvSpPr txBox="1">
                <a:spLocks noRot="1" noChangeAspect="1" noMove="1" noResize="1" noEditPoints="1" noAdjustHandles="1" noChangeArrowheads="1" noChangeShapeType="1" noTextEdit="1"/>
              </p:cNvSpPr>
              <p:nvPr/>
            </p:nvSpPr>
            <p:spPr>
              <a:xfrm>
                <a:off x="1938588" y="6103840"/>
                <a:ext cx="7815013" cy="707886"/>
              </a:xfrm>
              <a:prstGeom prst="rect">
                <a:avLst/>
              </a:prstGeom>
              <a:blipFill>
                <a:blip r:embed="rId4"/>
                <a:stretch>
                  <a:fillRect l="-812" t="-3509" b="-14035"/>
                </a:stretch>
              </a:blipFill>
            </p:spPr>
            <p:txBody>
              <a:bodyPr/>
              <a:lstStyle/>
              <a:p>
                <a:r>
                  <a:rPr lang="zh-CN" altLang="en-US">
                    <a:noFill/>
                  </a:rPr>
                  <a:t> </a:t>
                </a:r>
              </a:p>
            </p:txBody>
          </p:sp>
        </mc:Fallback>
      </mc:AlternateContent>
      <p:sp>
        <p:nvSpPr>
          <p:cNvPr id="3" name="矩形 2">
            <a:extLst>
              <a:ext uri="{FF2B5EF4-FFF2-40B4-BE49-F238E27FC236}">
                <a16:creationId xmlns:a16="http://schemas.microsoft.com/office/drawing/2014/main" id="{56DFF47C-B8B6-FFDF-9CCA-5FB423B5100E}"/>
              </a:ext>
            </a:extLst>
          </p:cNvPr>
          <p:cNvSpPr/>
          <p:nvPr/>
        </p:nvSpPr>
        <p:spPr>
          <a:xfrm>
            <a:off x="6427305" y="2292626"/>
            <a:ext cx="1762539" cy="3811214"/>
          </a:xfrm>
          <a:prstGeom prst="rect">
            <a:avLst/>
          </a:prstGeom>
          <a:noFill/>
          <a:ln w="28575">
            <a:solidFill>
              <a:srgbClr val="7030A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715757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6D00C-5609-BC5C-3B78-36E6DDFF222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82BAD1-224C-AD1E-C8B9-A9FB7982289C}"/>
              </a:ext>
            </a:extLst>
          </p:cNvPr>
          <p:cNvSpPr txBox="1"/>
          <p:nvPr/>
        </p:nvSpPr>
        <p:spPr>
          <a:xfrm>
            <a:off x="0" y="66884"/>
            <a:ext cx="12192000" cy="823752"/>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Methods</a:t>
            </a:r>
            <a:endParaRPr lang="en-US" altLang="zh-CN" sz="2400" b="1" dirty="0">
              <a:latin typeface="Times New Roman" panose="02020603050405020304" pitchFamily="18" charset="0"/>
              <a:cs typeface="Times New Roman" panose="02020603050405020304" pitchFamily="18" charset="0"/>
            </a:endParaRPr>
          </a:p>
        </p:txBody>
      </p:sp>
      <p:sp>
        <p:nvSpPr>
          <p:cNvPr id="5" name="TextBox 1">
            <a:extLst>
              <a:ext uri="{FF2B5EF4-FFF2-40B4-BE49-F238E27FC236}">
                <a16:creationId xmlns:a16="http://schemas.microsoft.com/office/drawing/2014/main" id="{671A28C5-B2C5-3B59-C64F-716C9BC2D5F9}"/>
              </a:ext>
            </a:extLst>
          </p:cNvPr>
          <p:cNvSpPr txBox="1"/>
          <p:nvPr/>
        </p:nvSpPr>
        <p:spPr>
          <a:xfrm>
            <a:off x="0" y="890636"/>
            <a:ext cx="2758190" cy="579967"/>
          </a:xfrm>
          <a:prstGeom prst="rect">
            <a:avLst/>
          </a:prstGeom>
          <a:noFill/>
        </p:spPr>
        <p:txBody>
          <a:bodyPr wrap="square" rtlCol="0">
            <a:spAutoFit/>
          </a:bodyPr>
          <a:lstStyle/>
          <a:p>
            <a:pPr>
              <a:lnSpc>
                <a:spcPct val="150000"/>
              </a:lnSpc>
            </a:pPr>
            <a:r>
              <a:rPr lang="en-US" altLang="zh-CN" sz="2400" b="1" dirty="0">
                <a:latin typeface="Times New Roman" panose="02020603050405020304" pitchFamily="18" charset="0"/>
                <a:cs typeface="Times New Roman" panose="02020603050405020304" pitchFamily="18" charset="0"/>
              </a:rPr>
              <a:t>Decoding</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Stage</a:t>
            </a:r>
            <a:endParaRPr lang="en-US" altLang="zh-CN" sz="1600" b="1"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FF9CDF0F-4B5F-7D4A-207E-23AF31C51B96}"/>
              </a:ext>
            </a:extLst>
          </p:cNvPr>
          <p:cNvPicPr>
            <a:picLocks noChangeAspect="1"/>
          </p:cNvPicPr>
          <p:nvPr/>
        </p:nvPicPr>
        <p:blipFill>
          <a:blip r:embed="rId3"/>
          <a:stretch>
            <a:fillRect/>
          </a:stretch>
        </p:blipFill>
        <p:spPr>
          <a:xfrm>
            <a:off x="1855458" y="1607080"/>
            <a:ext cx="8184727" cy="4360283"/>
          </a:xfrm>
          <a:prstGeom prst="rect">
            <a:avLst/>
          </a:prstGeom>
        </p:spPr>
      </p:pic>
      <p:sp>
        <p:nvSpPr>
          <p:cNvPr id="6" name="文本框 5">
            <a:extLst>
              <a:ext uri="{FF2B5EF4-FFF2-40B4-BE49-F238E27FC236}">
                <a16:creationId xmlns:a16="http://schemas.microsoft.com/office/drawing/2014/main" id="{2E24DA32-3CFC-DC5D-3E17-D8AF13B068FF}"/>
              </a:ext>
            </a:extLst>
          </p:cNvPr>
          <p:cNvSpPr txBox="1"/>
          <p:nvPr/>
        </p:nvSpPr>
        <p:spPr>
          <a:xfrm>
            <a:off x="1938588" y="6103840"/>
            <a:ext cx="7815013" cy="707886"/>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Discontinuous</a:t>
            </a:r>
            <a:r>
              <a:rPr kumimoji="1" lang="en-US" altLang="zh-CN" sz="2000" dirty="0">
                <a:latin typeface="Times New Roman" panose="02020603050405020304" pitchFamily="18" charset="0"/>
                <a:cs typeface="Times New Roman" panose="02020603050405020304" pitchFamily="18" charset="0"/>
              </a:rPr>
              <a:t>: </a:t>
            </a:r>
            <a:r>
              <a:rPr lang="en" altLang="zh-CN" sz="2000" dirty="0">
                <a:latin typeface="Times New Roman" panose="02020603050405020304" pitchFamily="18" charset="0"/>
                <a:cs typeface="Times New Roman" panose="02020603050405020304" pitchFamily="18" charset="0"/>
              </a:rPr>
              <a:t>The selection operation can be reduced</a:t>
            </a:r>
            <a:r>
              <a:rPr lang="en-US" altLang="zh-CN" sz="2000" dirty="0">
                <a:latin typeface="Times New Roman" panose="02020603050405020304" pitchFamily="18" charset="0"/>
                <a:cs typeface="Times New Roman" panose="02020603050405020304" pitchFamily="18" charset="0"/>
              </a:rPr>
              <a:t>,</a:t>
            </a:r>
            <a:r>
              <a:rPr lang="en" altLang="zh-CN" sz="2000" dirty="0">
                <a:latin typeface="Times New Roman" panose="02020603050405020304" pitchFamily="18" charset="0"/>
                <a:cs typeface="Times New Roman" panose="02020603050405020304" pitchFamily="18" charset="0"/>
              </a:rPr>
              <a:t> reduces computation by skipping unnecessary updates.</a:t>
            </a:r>
          </a:p>
        </p:txBody>
      </p:sp>
      <p:sp>
        <p:nvSpPr>
          <p:cNvPr id="3" name="矩形 2">
            <a:extLst>
              <a:ext uri="{FF2B5EF4-FFF2-40B4-BE49-F238E27FC236}">
                <a16:creationId xmlns:a16="http://schemas.microsoft.com/office/drawing/2014/main" id="{9C5C68EB-E09B-D1A0-3B57-CDE852A061E2}"/>
              </a:ext>
            </a:extLst>
          </p:cNvPr>
          <p:cNvSpPr/>
          <p:nvPr/>
        </p:nvSpPr>
        <p:spPr>
          <a:xfrm>
            <a:off x="8044073" y="2292626"/>
            <a:ext cx="1762539" cy="3811214"/>
          </a:xfrm>
          <a:prstGeom prst="rect">
            <a:avLst/>
          </a:prstGeom>
          <a:noFill/>
          <a:ln w="28575">
            <a:solidFill>
              <a:srgbClr val="7030A0"/>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247299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1551-F416-5907-2F63-08F6845360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85B554A-059E-5EF6-9F9A-C500CA971815}"/>
              </a:ext>
            </a:extLst>
          </p:cNvPr>
          <p:cNvSpPr txBox="1"/>
          <p:nvPr/>
        </p:nvSpPr>
        <p:spPr>
          <a:xfrm>
            <a:off x="0" y="66884"/>
            <a:ext cx="12192000" cy="823752"/>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Experimental Results</a:t>
            </a:r>
            <a:endParaRPr lang="en-US" altLang="zh-CN" sz="2400" b="1"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4A1413CD-DF4D-5E0E-8650-AD726BB80A82}"/>
              </a:ext>
            </a:extLst>
          </p:cNvPr>
          <p:cNvPicPr>
            <a:picLocks noChangeAspect="1"/>
          </p:cNvPicPr>
          <p:nvPr/>
        </p:nvPicPr>
        <p:blipFill>
          <a:blip r:embed="rId3"/>
          <a:stretch>
            <a:fillRect/>
          </a:stretch>
        </p:blipFill>
        <p:spPr>
          <a:xfrm>
            <a:off x="702541" y="890636"/>
            <a:ext cx="6363277" cy="5940582"/>
          </a:xfrm>
          <a:prstGeom prst="rect">
            <a:avLst/>
          </a:prstGeom>
        </p:spPr>
      </p:pic>
      <p:sp>
        <p:nvSpPr>
          <p:cNvPr id="7" name="文本框 6">
            <a:extLst>
              <a:ext uri="{FF2B5EF4-FFF2-40B4-BE49-F238E27FC236}">
                <a16:creationId xmlns:a16="http://schemas.microsoft.com/office/drawing/2014/main" id="{F7E97A28-DE30-5B1D-69E6-522A6DF83186}"/>
              </a:ext>
            </a:extLst>
          </p:cNvPr>
          <p:cNvSpPr txBox="1"/>
          <p:nvPr/>
        </p:nvSpPr>
        <p:spPr>
          <a:xfrm>
            <a:off x="7481454" y="5036790"/>
            <a:ext cx="4294909" cy="1477328"/>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On the challenge tasks, SCOPE highlights the importance of </a:t>
            </a:r>
            <a:r>
              <a:rPr kumimoji="1" lang="en-US" altLang="zh-CN" b="1" dirty="0">
                <a:latin typeface="Times New Roman" panose="02020603050405020304" pitchFamily="18" charset="0"/>
                <a:cs typeface="Times New Roman" panose="02020603050405020304" pitchFamily="18" charset="0"/>
              </a:rPr>
              <a:t>preserving the KV cache generated during the prefill process</a:t>
            </a:r>
            <a:r>
              <a:rPr kumimoji="1" lang="en-US" altLang="zh-CN" dirty="0">
                <a:latin typeface="Times New Roman" panose="02020603050405020304" pitchFamily="18" charset="0"/>
                <a:cs typeface="Times New Roman" panose="02020603050405020304" pitchFamily="18" charset="0"/>
              </a:rPr>
              <a:t>, while other compression methods lead to marked performance degradation.</a:t>
            </a:r>
          </a:p>
        </p:txBody>
      </p:sp>
    </p:spTree>
    <p:extLst>
      <p:ext uri="{BB962C8B-B14F-4D97-AF65-F5344CB8AC3E}">
        <p14:creationId xmlns:p14="http://schemas.microsoft.com/office/powerpoint/2010/main" val="4112238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470E8-CAF5-91DE-BDD2-CB626444B4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86112E-E2A9-09F8-D2F7-16D8FF4609D9}"/>
              </a:ext>
            </a:extLst>
          </p:cNvPr>
          <p:cNvSpPr txBox="1"/>
          <p:nvPr/>
        </p:nvSpPr>
        <p:spPr>
          <a:xfrm>
            <a:off x="0" y="66884"/>
            <a:ext cx="12192000" cy="823752"/>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Experimental Results</a:t>
            </a:r>
            <a:endParaRPr lang="en-US" altLang="zh-CN" sz="2400"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6D1EBFA1-D666-76D8-DEE2-7093C0583211}"/>
              </a:ext>
            </a:extLst>
          </p:cNvPr>
          <p:cNvSpPr txBox="1"/>
          <p:nvPr/>
        </p:nvSpPr>
        <p:spPr>
          <a:xfrm>
            <a:off x="1066801" y="4077882"/>
            <a:ext cx="10584872" cy="646331"/>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(a) Accuracy distribution of different question positions. (b) Accuracy across different cache compression ratios during the decoding phase using two Tok-K selection algorithms. (c) Results on </a:t>
            </a:r>
            <a:r>
              <a:rPr kumimoji="1" lang="en-US" altLang="zh-CN" dirty="0" err="1">
                <a:latin typeface="Times New Roman" panose="02020603050405020304" pitchFamily="18" charset="0"/>
                <a:cs typeface="Times New Roman" panose="02020603050405020304" pitchFamily="18" charset="0"/>
              </a:rPr>
              <a:t>En.Sum</a:t>
            </a:r>
            <a:r>
              <a:rPr kumimoji="1" lang="en-US" altLang="zh-CN" dirty="0">
                <a:latin typeface="Times New Roman" panose="02020603050405020304" pitchFamily="18" charset="0"/>
                <a:cs typeface="Times New Roman" panose="02020603050405020304" pitchFamily="18" charset="0"/>
              </a:rPr>
              <a:t>.</a:t>
            </a:r>
          </a:p>
        </p:txBody>
      </p:sp>
      <p:pic>
        <p:nvPicPr>
          <p:cNvPr id="4" name="图片 3">
            <a:extLst>
              <a:ext uri="{FF2B5EF4-FFF2-40B4-BE49-F238E27FC236}">
                <a16:creationId xmlns:a16="http://schemas.microsoft.com/office/drawing/2014/main" id="{2A6D4822-4C66-CD3B-2F0C-FBC4A70D3ECD}"/>
              </a:ext>
            </a:extLst>
          </p:cNvPr>
          <p:cNvPicPr>
            <a:picLocks noChangeAspect="1"/>
          </p:cNvPicPr>
          <p:nvPr/>
        </p:nvPicPr>
        <p:blipFill>
          <a:blip r:embed="rId3"/>
          <a:stretch>
            <a:fillRect/>
          </a:stretch>
        </p:blipFill>
        <p:spPr>
          <a:xfrm>
            <a:off x="657625" y="1045356"/>
            <a:ext cx="10876750" cy="2877806"/>
          </a:xfrm>
          <a:prstGeom prst="rect">
            <a:avLst/>
          </a:prstGeom>
        </p:spPr>
      </p:pic>
      <p:sp>
        <p:nvSpPr>
          <p:cNvPr id="6" name="文本框 5">
            <a:extLst>
              <a:ext uri="{FF2B5EF4-FFF2-40B4-BE49-F238E27FC236}">
                <a16:creationId xmlns:a16="http://schemas.microsoft.com/office/drawing/2014/main" id="{87686D39-79DB-5ABC-286B-3EEF7EAE019A}"/>
              </a:ext>
            </a:extLst>
          </p:cNvPr>
          <p:cNvSpPr txBox="1"/>
          <p:nvPr/>
        </p:nvSpPr>
        <p:spPr>
          <a:xfrm>
            <a:off x="657625" y="4878933"/>
            <a:ext cx="10689248" cy="1015663"/>
          </a:xfrm>
          <a:prstGeom prst="rect">
            <a:avLst/>
          </a:prstGeom>
          <a:noFill/>
        </p:spPr>
        <p:txBody>
          <a:bodyPr wrap="square">
            <a:spAutoFit/>
          </a:bodyPr>
          <a:lstStyle/>
          <a:p>
            <a:pPr marL="285750" indent="-285750">
              <a:buFont typeface="Arial" panose="020B0604020202020204" pitchFamily="34" charset="0"/>
              <a:buChar char="•"/>
            </a:pPr>
            <a:r>
              <a:rPr lang="en" altLang="zh-CN" sz="2000" dirty="0">
                <a:latin typeface="Times New Roman" panose="02020603050405020304" pitchFamily="18" charset="0"/>
                <a:cs typeface="Times New Roman" panose="02020603050405020304" pitchFamily="18" charset="0"/>
              </a:rPr>
              <a:t>Effectiveness of preserving the prefill KV cache</a:t>
            </a:r>
            <a:r>
              <a:rPr lang="en-US" altLang="zh-CN" sz="2000" dirty="0">
                <a:latin typeface="Times New Roman" panose="02020603050405020304" pitchFamily="18" charset="0"/>
                <a:cs typeface="Times New Roman" panose="02020603050405020304" pitchFamily="18" charset="0"/>
              </a:rPr>
              <a:t>.</a:t>
            </a:r>
            <a:endParaRPr lang="en" altLang="zh-C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 altLang="zh-CN" sz="2000" dirty="0">
                <a:latin typeface="Times New Roman" panose="02020603050405020304" pitchFamily="18" charset="0"/>
                <a:cs typeface="Times New Roman" panose="02020603050405020304" pitchFamily="18" charset="0"/>
              </a:rPr>
              <a:t>Traditional tasks may also be suited to the separation of prefill-decoding KV cache budget allocation.</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33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E0958-BFB3-46BE-2842-E6C6C3F04E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86AD3E-E0BC-3D5F-2FFF-45985B9602E9}"/>
              </a:ext>
            </a:extLst>
          </p:cNvPr>
          <p:cNvSpPr txBox="1"/>
          <p:nvPr/>
        </p:nvSpPr>
        <p:spPr>
          <a:xfrm>
            <a:off x="0" y="66884"/>
            <a:ext cx="12192000" cy="823752"/>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Conclusion and Future Work</a:t>
            </a:r>
            <a:endParaRPr lang="en-US" altLang="zh-CN" sz="2400" b="1" dirty="0">
              <a:latin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6992E1C7-981E-A167-D335-9ED16CA79EAE}"/>
              </a:ext>
            </a:extLst>
          </p:cNvPr>
          <p:cNvSpPr txBox="1"/>
          <p:nvPr/>
        </p:nvSpPr>
        <p:spPr>
          <a:xfrm>
            <a:off x="0" y="877496"/>
            <a:ext cx="11229474" cy="390395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altLang="zh-CN" sz="2400" dirty="0">
                <a:latin typeface="Times New Roman" panose="02020603050405020304" pitchFamily="18" charset="0"/>
                <a:cs typeface="Times New Roman" panose="02020603050405020304" pitchFamily="18" charset="0"/>
              </a:rPr>
              <a:t>We observe that excessive compression during the prefill phase harms reasoning capabilities while the deviation of heavy hitters during decoding</a:t>
            </a:r>
            <a:r>
              <a:rPr lang="en-US" altLang="zh-CN" sz="2400" dirty="0">
                <a:latin typeface="Times New Roman" panose="02020603050405020304" pitchFamily="18" charset="0"/>
                <a:cs typeface="Times New Roman" panose="02020603050405020304" pitchFamily="18" charset="0"/>
              </a:rPr>
              <a:t>;</a:t>
            </a:r>
            <a:endParaRPr lang="en-GB" altLang="zh-CN" sz="2400"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W</a:t>
            </a:r>
            <a:r>
              <a:rPr lang="en-GB" altLang="zh-CN" sz="2400" dirty="0">
                <a:latin typeface="Times New Roman" panose="02020603050405020304" pitchFamily="18" charset="0"/>
                <a:cs typeface="Times New Roman" panose="02020603050405020304" pitchFamily="18" charset="0"/>
              </a:rPr>
              <a:t>e propose SCOPE, a framework that optimizes KV cache usage for long-context generation in LLMs.</a:t>
            </a:r>
          </a:p>
          <a:p>
            <a:pPr>
              <a:lnSpc>
                <a:spcPct val="150000"/>
              </a:lnSpc>
            </a:pPr>
            <a:endParaRPr lang="en-GB" altLang="zh-CN"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GB" altLang="zh-CN" sz="2400" b="1" dirty="0">
                <a:latin typeface="Times New Roman" panose="02020603050405020304" pitchFamily="18" charset="0"/>
                <a:cs typeface="Times New Roman" panose="02020603050405020304" pitchFamily="18" charset="0"/>
              </a:rPr>
              <a:t>Future Work</a:t>
            </a:r>
            <a:r>
              <a:rPr lang="en-GB" altLang="zh-CN" sz="2400" dirty="0">
                <a:latin typeface="Times New Roman" panose="02020603050405020304" pitchFamily="18" charset="0"/>
                <a:cs typeface="Times New Roman" panose="02020603050405020304" pitchFamily="18" charset="0"/>
              </a:rPr>
              <a:t>: Focus on improving performance in reasoning-intensive tasks and exploring algorithm-hardware co-design for more efficient deployment.</a:t>
            </a:r>
          </a:p>
        </p:txBody>
      </p:sp>
      <p:sp>
        <p:nvSpPr>
          <p:cNvPr id="13" name="文本框 12">
            <a:extLst>
              <a:ext uri="{FF2B5EF4-FFF2-40B4-BE49-F238E27FC236}">
                <a16:creationId xmlns:a16="http://schemas.microsoft.com/office/drawing/2014/main" id="{28C30080-2E56-C287-63A0-6C44F83CD361}"/>
              </a:ext>
            </a:extLst>
          </p:cNvPr>
          <p:cNvSpPr txBox="1"/>
          <p:nvPr/>
        </p:nvSpPr>
        <p:spPr>
          <a:xfrm>
            <a:off x="3611929" y="6301648"/>
            <a:ext cx="1321437" cy="523220"/>
          </a:xfrm>
          <a:prstGeom prst="rect">
            <a:avLst/>
          </a:prstGeom>
          <a:noFill/>
        </p:spPr>
        <p:txBody>
          <a:bodyPr wrap="square" rtlCol="0">
            <a:spAutoFit/>
          </a:bodyPr>
          <a:lstStyle/>
          <a:p>
            <a:r>
              <a:rPr kumimoji="1" lang="en-US" altLang="zh-CN" sz="2800" dirty="0" err="1">
                <a:latin typeface="Times New Roman" panose="02020603050405020304" pitchFamily="18" charset="0"/>
                <a:cs typeface="Times New Roman" panose="02020603050405020304" pitchFamily="18" charset="0"/>
              </a:rPr>
              <a:t>Github</a:t>
            </a:r>
            <a:endParaRPr kumimoji="1" lang="zh-CN" altLang="en-US" sz="28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2398E9FC-B14F-FB98-4CBC-15831E62D5BB}"/>
              </a:ext>
            </a:extLst>
          </p:cNvPr>
          <p:cNvSpPr txBox="1"/>
          <p:nvPr/>
        </p:nvSpPr>
        <p:spPr>
          <a:xfrm>
            <a:off x="7356959" y="6266479"/>
            <a:ext cx="1321437" cy="523220"/>
          </a:xfrm>
          <a:prstGeom prst="rect">
            <a:avLst/>
          </a:prstGeom>
          <a:noFill/>
        </p:spPr>
        <p:txBody>
          <a:bodyPr wrap="square" rtlCol="0">
            <a:spAutoFit/>
          </a:bodyPr>
          <a:lstStyle/>
          <a:p>
            <a:r>
              <a:rPr kumimoji="1" lang="en-US" altLang="zh-CN" sz="2800" dirty="0">
                <a:latin typeface="Times New Roman" panose="02020603050405020304" pitchFamily="18" charset="0"/>
                <a:cs typeface="Times New Roman" panose="02020603050405020304" pitchFamily="18" charset="0"/>
              </a:rPr>
              <a:t>Paper</a:t>
            </a:r>
            <a:endParaRPr kumimoji="1" lang="zh-CN" altLang="en-US" sz="2800" dirty="0">
              <a:latin typeface="Times New Roman" panose="02020603050405020304" pitchFamily="18" charset="0"/>
              <a:cs typeface="Times New Roman" panose="02020603050405020304" pitchFamily="18" charset="0"/>
            </a:endParaRPr>
          </a:p>
        </p:txBody>
      </p:sp>
      <p:pic>
        <p:nvPicPr>
          <p:cNvPr id="17" name="图片 16">
            <a:extLst>
              <a:ext uri="{FF2B5EF4-FFF2-40B4-BE49-F238E27FC236}">
                <a16:creationId xmlns:a16="http://schemas.microsoft.com/office/drawing/2014/main" id="{078CBECA-1B4C-CF7E-6FB2-C5CF0F88BD18}"/>
              </a:ext>
            </a:extLst>
          </p:cNvPr>
          <p:cNvPicPr>
            <a:picLocks noChangeAspect="1"/>
          </p:cNvPicPr>
          <p:nvPr/>
        </p:nvPicPr>
        <p:blipFill>
          <a:blip r:embed="rId3"/>
          <a:stretch>
            <a:fillRect/>
          </a:stretch>
        </p:blipFill>
        <p:spPr>
          <a:xfrm flipH="1">
            <a:off x="2991023" y="6221511"/>
            <a:ext cx="605070" cy="587028"/>
          </a:xfrm>
          <a:prstGeom prst="rect">
            <a:avLst/>
          </a:prstGeom>
        </p:spPr>
      </p:pic>
      <p:pic>
        <p:nvPicPr>
          <p:cNvPr id="18" name="图形 17">
            <a:extLst>
              <a:ext uri="{FF2B5EF4-FFF2-40B4-BE49-F238E27FC236}">
                <a16:creationId xmlns:a16="http://schemas.microsoft.com/office/drawing/2014/main" id="{C680EFE9-7E93-18BB-CB6F-811E0872F1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31107" y="6320384"/>
            <a:ext cx="1025852" cy="460247"/>
          </a:xfrm>
          <a:prstGeom prst="rect">
            <a:avLst/>
          </a:prstGeom>
        </p:spPr>
      </p:pic>
      <p:pic>
        <p:nvPicPr>
          <p:cNvPr id="24" name="图片 23" descr="QR 代码&#10;&#10;AI 生成的内容可能不正确。">
            <a:extLst>
              <a:ext uri="{FF2B5EF4-FFF2-40B4-BE49-F238E27FC236}">
                <a16:creationId xmlns:a16="http://schemas.microsoft.com/office/drawing/2014/main" id="{D51DD4D0-29F2-5C15-A60F-A292735599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0058" y="4668203"/>
            <a:ext cx="1553308" cy="1553308"/>
          </a:xfrm>
          <a:prstGeom prst="rect">
            <a:avLst/>
          </a:prstGeom>
        </p:spPr>
      </p:pic>
      <p:pic>
        <p:nvPicPr>
          <p:cNvPr id="26" name="图片 25" descr="QR 代码&#10;&#10;AI 生成的内容可能不正确。">
            <a:extLst>
              <a:ext uri="{FF2B5EF4-FFF2-40B4-BE49-F238E27FC236}">
                <a16:creationId xmlns:a16="http://schemas.microsoft.com/office/drawing/2014/main" id="{44CE6D8D-F041-1A14-4A3A-ED794FC8D9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0304" y="4668202"/>
            <a:ext cx="1589209" cy="1589209"/>
          </a:xfrm>
          <a:prstGeom prst="rect">
            <a:avLst/>
          </a:prstGeom>
        </p:spPr>
      </p:pic>
    </p:spTree>
    <p:extLst>
      <p:ext uri="{BB962C8B-B14F-4D97-AF65-F5344CB8AC3E}">
        <p14:creationId xmlns:p14="http://schemas.microsoft.com/office/powerpoint/2010/main" val="317784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1">
            <a:extLst>
              <a:ext uri="{FF2B5EF4-FFF2-40B4-BE49-F238E27FC236}">
                <a16:creationId xmlns:a16="http://schemas.microsoft.com/office/drawing/2014/main" id="{28720443-6B58-23F6-B648-207271D7820A}"/>
              </a:ext>
            </a:extLst>
          </p:cNvPr>
          <p:cNvSpPr txBox="1"/>
          <p:nvPr/>
        </p:nvSpPr>
        <p:spPr>
          <a:xfrm>
            <a:off x="0" y="66884"/>
            <a:ext cx="12192000" cy="1964961"/>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Motivation</a:t>
            </a:r>
            <a:endParaRPr lang="en-US" altLang="zh-CN"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Current LLMs follow an auto-regressive process, which separates into prefilling and decoding stages.</a:t>
            </a:r>
            <a:r>
              <a:rPr lang="en-US" altLang="zh-CN" sz="2400" dirty="0">
                <a:solidFill>
                  <a:sysClr val="windowText" lastClr="000000"/>
                </a:solidFill>
                <a:latin typeface="Times New Roman" panose="02020603050405020304" pitchFamily="18" charset="0"/>
                <a:ea typeface="微软雅黑"/>
                <a:cs typeface="Times New Roman" panose="02020603050405020304" pitchFamily="18" charset="0"/>
              </a:rPr>
              <a:t> </a:t>
            </a:r>
            <a:r>
              <a:rPr lang="en-US" altLang="zh-CN" sz="2400" baseline="30000" dirty="0">
                <a:solidFill>
                  <a:sysClr val="windowText" lastClr="000000"/>
                </a:solidFill>
                <a:latin typeface="Times New Roman" panose="02020603050405020304" pitchFamily="18" charset="0"/>
                <a:ea typeface="微软雅黑"/>
                <a:cs typeface="Times New Roman" panose="02020603050405020304" pitchFamily="18" charset="0"/>
              </a:rPr>
              <a:t>[1] </a:t>
            </a:r>
            <a:endParaRPr lang="en-US" altLang="zh-CN" sz="2400" baseline="30000" dirty="0">
              <a:latin typeface="Times New Roman" panose="02020603050405020304" pitchFamily="18" charset="0"/>
              <a:cs typeface="Times New Roman" panose="02020603050405020304" pitchFamily="18" charset="0"/>
            </a:endParaRPr>
          </a:p>
        </p:txBody>
      </p:sp>
      <p:pic>
        <p:nvPicPr>
          <p:cNvPr id="73" name="图片 72">
            <a:extLst>
              <a:ext uri="{FF2B5EF4-FFF2-40B4-BE49-F238E27FC236}">
                <a16:creationId xmlns:a16="http://schemas.microsoft.com/office/drawing/2014/main" id="{197ECFE2-A46F-6385-3D2C-D552BB8A66F1}"/>
              </a:ext>
            </a:extLst>
          </p:cNvPr>
          <p:cNvPicPr>
            <a:picLocks noChangeAspect="1"/>
          </p:cNvPicPr>
          <p:nvPr/>
        </p:nvPicPr>
        <p:blipFill>
          <a:blip r:embed="rId4"/>
          <a:stretch>
            <a:fillRect/>
          </a:stretch>
        </p:blipFill>
        <p:spPr>
          <a:xfrm>
            <a:off x="2589613" y="2031845"/>
            <a:ext cx="6677031" cy="4147282"/>
          </a:xfrm>
          <a:prstGeom prst="rect">
            <a:avLst/>
          </a:prstGeom>
        </p:spPr>
      </p:pic>
      <p:sp>
        <p:nvSpPr>
          <p:cNvPr id="74" name="文本框 18">
            <a:extLst>
              <a:ext uri="{FF2B5EF4-FFF2-40B4-BE49-F238E27FC236}">
                <a16:creationId xmlns:a16="http://schemas.microsoft.com/office/drawing/2014/main" id="{01CAD381-982A-7690-10D3-3B44CFE1D47A}"/>
              </a:ext>
            </a:extLst>
          </p:cNvPr>
          <p:cNvSpPr txBox="1"/>
          <p:nvPr/>
        </p:nvSpPr>
        <p:spPr>
          <a:xfrm>
            <a:off x="-27710" y="6581001"/>
            <a:ext cx="10647044" cy="276999"/>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altLang="zh-CN"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rPr>
              <a:t>[1] </a:t>
            </a:r>
            <a:r>
              <a:rPr lang="en" altLang="zh-CN" sz="1200" dirty="0">
                <a:latin typeface="Times New Roman" panose="02020603050405020304" pitchFamily="18" charset="0"/>
                <a:cs typeface="Times New Roman" panose="02020603050405020304" pitchFamily="18" charset="0"/>
              </a:rPr>
              <a:t>A Survey on Efficient Inference for Large Language Models</a:t>
            </a:r>
            <a:r>
              <a:rPr lang="en-US" altLang="zh-CN" sz="1200" dirty="0">
                <a:latin typeface="Times New Roman" panose="02020603050405020304" pitchFamily="18" charset="0"/>
                <a:cs typeface="Times New Roman" panose="02020603050405020304" pitchFamily="18" charset="0"/>
              </a:rPr>
              <a:t>, arxiv</a:t>
            </a:r>
            <a:r>
              <a:rPr lang="zh-CN" altLang="en-US" sz="1200" dirty="0">
                <a:latin typeface="Times New Roman" panose="02020603050405020304" pitchFamily="18" charset="0"/>
                <a:cs typeface="Times New Roman" panose="02020603050405020304" pitchFamily="18" charset="0"/>
              </a:rPr>
              <a:t> </a:t>
            </a:r>
            <a:r>
              <a:rPr lang="en-GB" altLang="zh-CN" sz="1200" dirty="0">
                <a:latin typeface="Times New Roman" panose="02020603050405020304" pitchFamily="18" charset="0"/>
                <a:cs typeface="Times New Roman" panose="02020603050405020304" pitchFamily="18" charset="0"/>
              </a:rPr>
              <a:t>2024</a:t>
            </a:r>
            <a:endParaRPr lang="en-GB" altLang="zh-CN" sz="2400" dirty="0">
              <a:latin typeface="Times New Roman" panose="02020603050405020304" pitchFamily="18" charset="0"/>
              <a:cs typeface="Times New Roman" panose="02020603050405020304" pitchFamily="18" charset="0"/>
            </a:endParaRPr>
          </a:p>
        </p:txBody>
      </p:sp>
      <p:sp>
        <p:nvSpPr>
          <p:cNvPr id="75" name="TextBox 60">
            <a:extLst>
              <a:ext uri="{FF2B5EF4-FFF2-40B4-BE49-F238E27FC236}">
                <a16:creationId xmlns:a16="http://schemas.microsoft.com/office/drawing/2014/main" id="{985B6705-0D00-9C65-0278-6E166150772D}"/>
              </a:ext>
            </a:extLst>
          </p:cNvPr>
          <p:cNvSpPr txBox="1"/>
          <p:nvPr/>
        </p:nvSpPr>
        <p:spPr>
          <a:xfrm>
            <a:off x="2162008" y="6179127"/>
            <a:ext cx="7104636" cy="369332"/>
          </a:xfrm>
          <a:prstGeom prst="rect">
            <a:avLst/>
          </a:prstGeom>
          <a:noFill/>
        </p:spPr>
        <p:txBody>
          <a:bodyPr wrap="square">
            <a:spAutoFit/>
          </a:bodyPr>
          <a:lstStyle/>
          <a:p>
            <a:pPr algn="ctr"/>
            <a:r>
              <a:rPr lang="en-US" altLang="zh-CN" sz="1800" i="1" dirty="0">
                <a:latin typeface="Times New Roman" panose="02020603050405020304" pitchFamily="18" charset="0"/>
                <a:cs typeface="Times New Roman" panose="02020603050405020304" pitchFamily="18" charset="0"/>
              </a:rPr>
              <a:t>Fig. 1 </a:t>
            </a:r>
            <a:r>
              <a:rPr lang="en-US" altLang="zh-CN" i="1" dirty="0">
                <a:latin typeface="Times New Roman" panose="02020603050405020304" pitchFamily="18" charset="0"/>
                <a:cs typeface="Times New Roman" panose="02020603050405020304" pitchFamily="18" charset="0"/>
              </a:rPr>
              <a:t>Demonstration of the prefilling stage (a) and decoding stage (b).</a:t>
            </a:r>
            <a:endParaRPr lang="zh-CN" altLang="en-US" i="1" dirty="0"/>
          </a:p>
        </p:txBody>
      </p:sp>
    </p:spTree>
    <p:custDataLst>
      <p:tags r:id="rId1"/>
    </p:custDataLst>
    <p:extLst>
      <p:ext uri="{BB962C8B-B14F-4D97-AF65-F5344CB8AC3E}">
        <p14:creationId xmlns:p14="http://schemas.microsoft.com/office/powerpoint/2010/main" val="1158805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923ED-93E1-89A1-952A-46F1C5E7422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3D0682C-BA5A-8FBF-6DAD-CCECBCCE3BA9}"/>
              </a:ext>
            </a:extLst>
          </p:cNvPr>
          <p:cNvSpPr txBox="1"/>
          <p:nvPr/>
        </p:nvSpPr>
        <p:spPr>
          <a:xfrm>
            <a:off x="0" y="66884"/>
            <a:ext cx="12192000" cy="1964961"/>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Motivation</a:t>
            </a:r>
            <a:endParaRPr lang="en-US" altLang="zh-CN"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When LLMs infer on long-context tasks, the KV cache occupies a lot of GPU memory and becomes a huge bottleneck.</a:t>
            </a:r>
          </a:p>
        </p:txBody>
      </p:sp>
      <p:cxnSp>
        <p:nvCxnSpPr>
          <p:cNvPr id="4" name="直线连接符 3">
            <a:extLst>
              <a:ext uri="{FF2B5EF4-FFF2-40B4-BE49-F238E27FC236}">
                <a16:creationId xmlns:a16="http://schemas.microsoft.com/office/drawing/2014/main" id="{CEAF2AD0-E85D-7C4B-2E41-DE26A05F3DED}"/>
              </a:ext>
            </a:extLst>
          </p:cNvPr>
          <p:cNvCxnSpPr>
            <a:cxnSpLocks/>
          </p:cNvCxnSpPr>
          <p:nvPr/>
        </p:nvCxnSpPr>
        <p:spPr>
          <a:xfrm>
            <a:off x="4105968" y="2473037"/>
            <a:ext cx="0" cy="3581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E34803A8-F93F-F2B9-6BA4-853B9AE13D27}"/>
              </a:ext>
            </a:extLst>
          </p:cNvPr>
          <p:cNvSpPr/>
          <p:nvPr/>
        </p:nvSpPr>
        <p:spPr>
          <a:xfrm>
            <a:off x="2692807" y="2396837"/>
            <a:ext cx="1177636" cy="4755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imes New Roman" panose="02020603050405020304" pitchFamily="18" charset="0"/>
                <a:cs typeface="Times New Roman" panose="02020603050405020304" pitchFamily="18" charset="0"/>
              </a:rPr>
              <a:t>Input</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7" name="矩形 6">
            <a:extLst>
              <a:ext uri="{FF2B5EF4-FFF2-40B4-BE49-F238E27FC236}">
                <a16:creationId xmlns:a16="http://schemas.microsoft.com/office/drawing/2014/main" id="{1E83A2ED-B6FF-8B5A-13EC-D60BBE8D71C6}"/>
              </a:ext>
            </a:extLst>
          </p:cNvPr>
          <p:cNvSpPr/>
          <p:nvPr/>
        </p:nvSpPr>
        <p:spPr>
          <a:xfrm>
            <a:off x="4313788" y="2396838"/>
            <a:ext cx="1136072" cy="450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imes New Roman" panose="02020603050405020304" pitchFamily="18" charset="0"/>
                <a:cs typeface="Times New Roman" panose="02020603050405020304" pitchFamily="18" charset="0"/>
              </a:rPr>
              <a:t>Output</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11" name="直线连接符 10">
            <a:extLst>
              <a:ext uri="{FF2B5EF4-FFF2-40B4-BE49-F238E27FC236}">
                <a16:creationId xmlns:a16="http://schemas.microsoft.com/office/drawing/2014/main" id="{B2F0338E-7942-74F4-3D6F-2D6D43AD995D}"/>
              </a:ext>
            </a:extLst>
          </p:cNvPr>
          <p:cNvCxnSpPr>
            <a:cxnSpLocks/>
          </p:cNvCxnSpPr>
          <p:nvPr/>
        </p:nvCxnSpPr>
        <p:spPr>
          <a:xfrm>
            <a:off x="5685387" y="2438400"/>
            <a:ext cx="0" cy="361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3C867619-ED96-94BF-A29D-75F651DC5109}"/>
              </a:ext>
            </a:extLst>
          </p:cNvPr>
          <p:cNvSpPr/>
          <p:nvPr/>
        </p:nvSpPr>
        <p:spPr>
          <a:xfrm>
            <a:off x="7785901" y="2396837"/>
            <a:ext cx="1856508" cy="60760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imes New Roman" panose="02020603050405020304" pitchFamily="18" charset="0"/>
                <a:cs typeface="Times New Roman" panose="02020603050405020304" pitchFamily="18" charset="0"/>
              </a:rPr>
              <a:t>KV Cache Compression</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cxnSp>
        <p:nvCxnSpPr>
          <p:cNvPr id="18" name="直线连接符 17">
            <a:extLst>
              <a:ext uri="{FF2B5EF4-FFF2-40B4-BE49-F238E27FC236}">
                <a16:creationId xmlns:a16="http://schemas.microsoft.com/office/drawing/2014/main" id="{25DF6D19-BA2F-2BB8-A953-2FEEF7C3B535}"/>
              </a:ext>
            </a:extLst>
          </p:cNvPr>
          <p:cNvCxnSpPr>
            <a:cxnSpLocks/>
          </p:cNvCxnSpPr>
          <p:nvPr/>
        </p:nvCxnSpPr>
        <p:spPr>
          <a:xfrm>
            <a:off x="2346442" y="3103419"/>
            <a:ext cx="75230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线连接符 18">
            <a:extLst>
              <a:ext uri="{FF2B5EF4-FFF2-40B4-BE49-F238E27FC236}">
                <a16:creationId xmlns:a16="http://schemas.microsoft.com/office/drawing/2014/main" id="{184E0A77-B3C7-BE3B-C30D-6368B46B8755}"/>
              </a:ext>
            </a:extLst>
          </p:cNvPr>
          <p:cNvCxnSpPr>
            <a:cxnSpLocks/>
          </p:cNvCxnSpPr>
          <p:nvPr/>
        </p:nvCxnSpPr>
        <p:spPr>
          <a:xfrm>
            <a:off x="2346442" y="3796147"/>
            <a:ext cx="75399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F661AAD9-B3C4-156A-78D2-4DF45F9D63A4}"/>
              </a:ext>
            </a:extLst>
          </p:cNvPr>
          <p:cNvCxnSpPr>
            <a:cxnSpLocks/>
          </p:cNvCxnSpPr>
          <p:nvPr/>
        </p:nvCxnSpPr>
        <p:spPr>
          <a:xfrm>
            <a:off x="2346442" y="4516584"/>
            <a:ext cx="75230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EB6624D0-7CEB-0C73-7EBF-05E83F7B5DEE}"/>
              </a:ext>
            </a:extLst>
          </p:cNvPr>
          <p:cNvCxnSpPr>
            <a:cxnSpLocks/>
          </p:cNvCxnSpPr>
          <p:nvPr/>
        </p:nvCxnSpPr>
        <p:spPr>
          <a:xfrm>
            <a:off x="2346442" y="5347857"/>
            <a:ext cx="752301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F22EBF25-742A-ECA8-2C55-7B01ECAB848B}"/>
              </a:ext>
            </a:extLst>
          </p:cNvPr>
          <p:cNvSpPr txBox="1"/>
          <p:nvPr/>
        </p:nvSpPr>
        <p:spPr>
          <a:xfrm>
            <a:off x="1736842" y="3283528"/>
            <a:ext cx="512618"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(a)</a:t>
            </a:r>
            <a:endParaRPr kumimoji="1" lang="zh-CN" altLang="en-US" dirty="0">
              <a:latin typeface="Times New Roman" panose="02020603050405020304" pitchFamily="18" charset="0"/>
              <a:cs typeface="Times New Roman" panose="02020603050405020304" pitchFamily="18" charset="0"/>
            </a:endParaRPr>
          </a:p>
        </p:txBody>
      </p:sp>
      <p:sp>
        <p:nvSpPr>
          <p:cNvPr id="23" name="文本框 22">
            <a:extLst>
              <a:ext uri="{FF2B5EF4-FFF2-40B4-BE49-F238E27FC236}">
                <a16:creationId xmlns:a16="http://schemas.microsoft.com/office/drawing/2014/main" id="{E92D6FFB-86AC-825E-AA79-E7D0C7E395B8}"/>
              </a:ext>
            </a:extLst>
          </p:cNvPr>
          <p:cNvSpPr txBox="1"/>
          <p:nvPr/>
        </p:nvSpPr>
        <p:spPr>
          <a:xfrm>
            <a:off x="1736842" y="4015632"/>
            <a:ext cx="512618"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(b)</a:t>
            </a:r>
            <a:endParaRPr kumimoji="1"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0FC32571-8EF3-7125-E47A-F9ABDF2CBDBD}"/>
              </a:ext>
            </a:extLst>
          </p:cNvPr>
          <p:cNvSpPr txBox="1"/>
          <p:nvPr/>
        </p:nvSpPr>
        <p:spPr>
          <a:xfrm>
            <a:off x="1736842" y="4747736"/>
            <a:ext cx="512618"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(c)</a:t>
            </a:r>
            <a:endParaRPr kumimoji="1"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8D9E7B6A-C012-FCE1-FED1-C9B1F138FFDB}"/>
              </a:ext>
            </a:extLst>
          </p:cNvPr>
          <p:cNvSpPr txBox="1"/>
          <p:nvPr/>
        </p:nvSpPr>
        <p:spPr>
          <a:xfrm>
            <a:off x="1736842" y="5549115"/>
            <a:ext cx="512618"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(d)</a:t>
            </a:r>
            <a:endParaRPr kumimoji="1" lang="zh-CN" altLang="en-US"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E775BE52-6527-CC4B-EA4F-36FDA15BE61C}"/>
              </a:ext>
            </a:extLst>
          </p:cNvPr>
          <p:cNvSpPr txBox="1"/>
          <p:nvPr/>
        </p:nvSpPr>
        <p:spPr>
          <a:xfrm>
            <a:off x="2949115" y="3258189"/>
            <a:ext cx="748144" cy="369331"/>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Short</a:t>
            </a:r>
            <a:endParaRPr kumimoji="1" lang="zh-CN" altLang="en-US"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6B654715-78BF-7D88-1588-D04E6B5F25B9}"/>
              </a:ext>
            </a:extLst>
          </p:cNvPr>
          <p:cNvSpPr txBox="1"/>
          <p:nvPr/>
        </p:nvSpPr>
        <p:spPr>
          <a:xfrm>
            <a:off x="2949115" y="4006337"/>
            <a:ext cx="748144" cy="369331"/>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Long</a:t>
            </a:r>
            <a:endParaRPr kumimoji="1" lang="zh-CN" altLang="en-US" dirty="0">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3AF34E16-1D5B-F4F3-403D-B3FB4FD82BC7}"/>
              </a:ext>
            </a:extLst>
          </p:cNvPr>
          <p:cNvSpPr txBox="1"/>
          <p:nvPr/>
        </p:nvSpPr>
        <p:spPr>
          <a:xfrm>
            <a:off x="2949115" y="4772846"/>
            <a:ext cx="748144"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Short</a:t>
            </a:r>
            <a:endParaRPr kumimoji="1" lang="zh-CN" altLang="en-US" dirty="0">
              <a:latin typeface="Times New Roman" panose="02020603050405020304" pitchFamily="18" charset="0"/>
              <a:cs typeface="Times New Roman" panose="02020603050405020304" pitchFamily="18" charset="0"/>
            </a:endParaRPr>
          </a:p>
        </p:txBody>
      </p:sp>
      <p:sp>
        <p:nvSpPr>
          <p:cNvPr id="32" name="文本框 31">
            <a:extLst>
              <a:ext uri="{FF2B5EF4-FFF2-40B4-BE49-F238E27FC236}">
                <a16:creationId xmlns:a16="http://schemas.microsoft.com/office/drawing/2014/main" id="{A952A8DE-8668-F7FC-5E4C-74629903B307}"/>
              </a:ext>
            </a:extLst>
          </p:cNvPr>
          <p:cNvSpPr txBox="1"/>
          <p:nvPr/>
        </p:nvSpPr>
        <p:spPr>
          <a:xfrm>
            <a:off x="2949115" y="5549114"/>
            <a:ext cx="748144"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Long</a:t>
            </a:r>
          </a:p>
        </p:txBody>
      </p:sp>
      <p:sp>
        <p:nvSpPr>
          <p:cNvPr id="33" name="文本框 32">
            <a:extLst>
              <a:ext uri="{FF2B5EF4-FFF2-40B4-BE49-F238E27FC236}">
                <a16:creationId xmlns:a16="http://schemas.microsoft.com/office/drawing/2014/main" id="{B1B3411D-D169-6644-5A49-00B8E92FDE87}"/>
              </a:ext>
            </a:extLst>
          </p:cNvPr>
          <p:cNvSpPr txBox="1"/>
          <p:nvPr/>
        </p:nvSpPr>
        <p:spPr>
          <a:xfrm>
            <a:off x="4570094" y="3278972"/>
            <a:ext cx="717338"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Short</a:t>
            </a:r>
            <a:endParaRPr kumimoji="1" lang="zh-CN" altLang="en-US"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D4BEF7AB-76FD-CC63-5205-6164517B0E45}"/>
              </a:ext>
            </a:extLst>
          </p:cNvPr>
          <p:cNvSpPr txBox="1"/>
          <p:nvPr/>
        </p:nvSpPr>
        <p:spPr>
          <a:xfrm>
            <a:off x="4597800" y="4027118"/>
            <a:ext cx="717338"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Short</a:t>
            </a:r>
            <a:endParaRPr kumimoji="1" lang="zh-CN" altLang="en-US" dirty="0">
              <a:latin typeface="Times New Roman" panose="02020603050405020304" pitchFamily="18" charset="0"/>
              <a:cs typeface="Times New Roman" panose="02020603050405020304" pitchFamily="18" charset="0"/>
            </a:endParaRPr>
          </a:p>
        </p:txBody>
      </p:sp>
      <p:sp>
        <p:nvSpPr>
          <p:cNvPr id="35" name="文本框 34">
            <a:extLst>
              <a:ext uri="{FF2B5EF4-FFF2-40B4-BE49-F238E27FC236}">
                <a16:creationId xmlns:a16="http://schemas.microsoft.com/office/drawing/2014/main" id="{774AD34E-735C-2EC0-33AC-81131136283E}"/>
              </a:ext>
            </a:extLst>
          </p:cNvPr>
          <p:cNvSpPr txBox="1"/>
          <p:nvPr/>
        </p:nvSpPr>
        <p:spPr>
          <a:xfrm>
            <a:off x="4597804" y="4768333"/>
            <a:ext cx="717338" cy="369332"/>
          </a:xfrm>
          <a:prstGeom prst="rect">
            <a:avLst/>
          </a:prstGeom>
          <a:noFill/>
        </p:spPr>
        <p:txBody>
          <a:bodyPr wrap="square" rtlCol="0">
            <a:spAutoFit/>
          </a:bodyPr>
          <a:lstStyle/>
          <a:p>
            <a:r>
              <a:rPr kumimoji="1" lang="en-US" altLang="zh-CN" b="1" dirty="0">
                <a:solidFill>
                  <a:srgbClr val="0070C0"/>
                </a:solidFill>
                <a:latin typeface="Times New Roman" panose="02020603050405020304" pitchFamily="18" charset="0"/>
                <a:cs typeface="Times New Roman" panose="02020603050405020304" pitchFamily="18" charset="0"/>
              </a:rPr>
              <a:t>Long</a:t>
            </a:r>
            <a:endParaRPr kumimoji="1"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55E3316E-EAC8-A7C2-2B3C-1F8E7ED11407}"/>
              </a:ext>
            </a:extLst>
          </p:cNvPr>
          <p:cNvSpPr txBox="1"/>
          <p:nvPr/>
        </p:nvSpPr>
        <p:spPr>
          <a:xfrm>
            <a:off x="4597798" y="5549114"/>
            <a:ext cx="717338" cy="369332"/>
          </a:xfrm>
          <a:prstGeom prst="rect">
            <a:avLst/>
          </a:prstGeom>
          <a:noFill/>
        </p:spPr>
        <p:txBody>
          <a:bodyPr wrap="square" rtlCol="0">
            <a:spAutoFit/>
          </a:bodyPr>
          <a:lstStyle/>
          <a:p>
            <a:r>
              <a:rPr kumimoji="1" lang="en-US" altLang="zh-CN" b="1" dirty="0">
                <a:solidFill>
                  <a:srgbClr val="0070C0"/>
                </a:solidFill>
                <a:latin typeface="Times New Roman" panose="02020603050405020304" pitchFamily="18" charset="0"/>
                <a:cs typeface="Times New Roman" panose="02020603050405020304" pitchFamily="18" charset="0"/>
              </a:rPr>
              <a:t>Long</a:t>
            </a:r>
            <a:endParaRPr kumimoji="1" lang="zh-CN" altLang="en-US" b="1" dirty="0">
              <a:solidFill>
                <a:srgbClr val="0070C0"/>
              </a:solidFill>
              <a:latin typeface="Times New Roman" panose="02020603050405020304" pitchFamily="18" charset="0"/>
              <a:cs typeface="Times New Roman" panose="02020603050405020304" pitchFamily="18" charset="0"/>
            </a:endParaRPr>
          </a:p>
        </p:txBody>
      </p:sp>
      <p:cxnSp>
        <p:nvCxnSpPr>
          <p:cNvPr id="37" name="直线连接符 36">
            <a:extLst>
              <a:ext uri="{FF2B5EF4-FFF2-40B4-BE49-F238E27FC236}">
                <a16:creationId xmlns:a16="http://schemas.microsoft.com/office/drawing/2014/main" id="{02F9A211-FC2C-6E42-0ACD-996F77264C65}"/>
              </a:ext>
            </a:extLst>
          </p:cNvPr>
          <p:cNvCxnSpPr>
            <a:cxnSpLocks/>
          </p:cNvCxnSpPr>
          <p:nvPr/>
        </p:nvCxnSpPr>
        <p:spPr>
          <a:xfrm>
            <a:off x="2498842" y="6054437"/>
            <a:ext cx="7387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1C906C0B-4430-63F1-106B-2F82BBFF194F}"/>
              </a:ext>
            </a:extLst>
          </p:cNvPr>
          <p:cNvCxnSpPr>
            <a:cxnSpLocks/>
          </p:cNvCxnSpPr>
          <p:nvPr/>
        </p:nvCxnSpPr>
        <p:spPr>
          <a:xfrm>
            <a:off x="7541896" y="2403765"/>
            <a:ext cx="0" cy="36160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7AD788CB-BF99-3F6E-104C-B1B92DF3CC8C}"/>
              </a:ext>
            </a:extLst>
          </p:cNvPr>
          <p:cNvSpPr/>
          <p:nvPr/>
        </p:nvSpPr>
        <p:spPr>
          <a:xfrm>
            <a:off x="6096000" y="2396838"/>
            <a:ext cx="1136072" cy="450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latin typeface="Times New Roman" panose="02020603050405020304" pitchFamily="18" charset="0"/>
                <a:cs typeface="Times New Roman" panose="02020603050405020304" pitchFamily="18" charset="0"/>
              </a:rPr>
              <a:t>Task</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51" name="文本框 50">
            <a:extLst>
              <a:ext uri="{FF2B5EF4-FFF2-40B4-BE49-F238E27FC236}">
                <a16:creationId xmlns:a16="http://schemas.microsoft.com/office/drawing/2014/main" id="{AB289281-E122-6DF3-5CEF-F165409F7EA4}"/>
              </a:ext>
            </a:extLst>
          </p:cNvPr>
          <p:cNvSpPr txBox="1"/>
          <p:nvPr/>
        </p:nvSpPr>
        <p:spPr>
          <a:xfrm>
            <a:off x="5713095" y="3278972"/>
            <a:ext cx="1929591"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Conventional</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QA</a:t>
            </a:r>
            <a:endParaRPr kumimoji="1" lang="zh-CN" altLang="en-US" dirty="0">
              <a:latin typeface="Times New Roman" panose="02020603050405020304" pitchFamily="18" charset="0"/>
              <a:cs typeface="Times New Roman" panose="02020603050405020304" pitchFamily="18" charset="0"/>
            </a:endParaRPr>
          </a:p>
        </p:txBody>
      </p:sp>
      <p:sp>
        <p:nvSpPr>
          <p:cNvPr id="53" name="文本框 52">
            <a:extLst>
              <a:ext uri="{FF2B5EF4-FFF2-40B4-BE49-F238E27FC236}">
                <a16:creationId xmlns:a16="http://schemas.microsoft.com/office/drawing/2014/main" id="{EFBBB814-FCCC-1507-FA34-E15D8BB45012}"/>
              </a:ext>
            </a:extLst>
          </p:cNvPr>
          <p:cNvSpPr txBox="1"/>
          <p:nvPr/>
        </p:nvSpPr>
        <p:spPr>
          <a:xfrm>
            <a:off x="8177303" y="3278971"/>
            <a:ext cx="1148712"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No</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Need</a:t>
            </a:r>
            <a:endParaRPr kumimoji="1" lang="zh-CN" altLang="en-US" dirty="0">
              <a:latin typeface="Times New Roman" panose="02020603050405020304" pitchFamily="18" charset="0"/>
              <a:cs typeface="Times New Roman" panose="02020603050405020304" pitchFamily="18" charset="0"/>
            </a:endParaRPr>
          </a:p>
        </p:txBody>
      </p:sp>
      <p:sp>
        <p:nvSpPr>
          <p:cNvPr id="59" name="文本框 58">
            <a:extLst>
              <a:ext uri="{FF2B5EF4-FFF2-40B4-BE49-F238E27FC236}">
                <a16:creationId xmlns:a16="http://schemas.microsoft.com/office/drawing/2014/main" id="{C44E3C93-FFAC-C5C6-5621-117E87306168}"/>
              </a:ext>
            </a:extLst>
          </p:cNvPr>
          <p:cNvSpPr txBox="1"/>
          <p:nvPr/>
        </p:nvSpPr>
        <p:spPr>
          <a:xfrm>
            <a:off x="5726951" y="3833156"/>
            <a:ext cx="1814946" cy="646331"/>
          </a:xfrm>
          <a:prstGeom prst="rect">
            <a:avLst/>
          </a:prstGeom>
          <a:noFill/>
        </p:spPr>
        <p:txBody>
          <a:bodyPr wrap="square" rtlCol="0">
            <a:spAutoFit/>
          </a:bodyPr>
          <a:lstStyle/>
          <a:p>
            <a:r>
              <a:rPr kumimoji="1" lang="en" altLang="zh-CN" dirty="0">
                <a:latin typeface="Times New Roman" panose="02020603050405020304" pitchFamily="18" charset="0"/>
                <a:cs typeface="Times New Roman" panose="02020603050405020304" pitchFamily="18" charset="0"/>
              </a:rPr>
              <a:t>Long-form QA, Sentence retrieve </a:t>
            </a:r>
            <a:endParaRPr kumimoji="1" lang="zh-CN" altLang="en-US" dirty="0">
              <a:latin typeface="Times New Roman" panose="02020603050405020304" pitchFamily="18" charset="0"/>
              <a:cs typeface="Times New Roman" panose="02020603050405020304" pitchFamily="18" charset="0"/>
            </a:endParaRPr>
          </a:p>
        </p:txBody>
      </p:sp>
      <p:sp>
        <p:nvSpPr>
          <p:cNvPr id="60" name="文本框 59">
            <a:extLst>
              <a:ext uri="{FF2B5EF4-FFF2-40B4-BE49-F238E27FC236}">
                <a16:creationId xmlns:a16="http://schemas.microsoft.com/office/drawing/2014/main" id="{C3A25099-6905-3C20-306E-A616FABA69FB}"/>
              </a:ext>
            </a:extLst>
          </p:cNvPr>
          <p:cNvSpPr txBox="1"/>
          <p:nvPr/>
        </p:nvSpPr>
        <p:spPr>
          <a:xfrm>
            <a:off x="8177303" y="3971698"/>
            <a:ext cx="1148712"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Prefilling</a:t>
            </a:r>
            <a:endParaRPr kumimoji="1" lang="zh-CN" altLang="en-US" dirty="0">
              <a:latin typeface="Times New Roman" panose="02020603050405020304" pitchFamily="18" charset="0"/>
              <a:cs typeface="Times New Roman" panose="02020603050405020304" pitchFamily="18" charset="0"/>
            </a:endParaRPr>
          </a:p>
        </p:txBody>
      </p:sp>
      <p:sp>
        <p:nvSpPr>
          <p:cNvPr id="62" name="文本框 61">
            <a:extLst>
              <a:ext uri="{FF2B5EF4-FFF2-40B4-BE49-F238E27FC236}">
                <a16:creationId xmlns:a16="http://schemas.microsoft.com/office/drawing/2014/main" id="{317DA4B0-E19E-5DEA-2D81-71D8A78BF824}"/>
              </a:ext>
            </a:extLst>
          </p:cNvPr>
          <p:cNvSpPr txBox="1"/>
          <p:nvPr/>
        </p:nvSpPr>
        <p:spPr>
          <a:xfrm>
            <a:off x="5713098" y="4609055"/>
            <a:ext cx="1814946" cy="646331"/>
          </a:xfrm>
          <a:prstGeom prst="rect">
            <a:avLst/>
          </a:prstGeom>
          <a:noFill/>
        </p:spPr>
        <p:txBody>
          <a:bodyPr wrap="square" rtlCol="0">
            <a:spAutoFit/>
          </a:bodyPr>
          <a:lstStyle/>
          <a:p>
            <a:pPr latinLnBrk="1"/>
            <a:r>
              <a:rPr kumimoji="1" lang="en" altLang="zh-CN" dirty="0">
                <a:latin typeface="Times New Roman" panose="02020603050405020304" pitchFamily="18" charset="0"/>
                <a:cs typeface="Times New Roman" panose="02020603050405020304" pitchFamily="18" charset="0"/>
              </a:rPr>
              <a:t>Long-form Generation</a:t>
            </a:r>
            <a:endParaRPr kumimoji="1" lang="zh-CN" altLang="en-US" dirty="0">
              <a:latin typeface="Times New Roman" panose="02020603050405020304" pitchFamily="18" charset="0"/>
              <a:cs typeface="Times New Roman" panose="02020603050405020304" pitchFamily="18" charset="0"/>
            </a:endParaRPr>
          </a:p>
        </p:txBody>
      </p:sp>
      <p:sp>
        <p:nvSpPr>
          <p:cNvPr id="63" name="文本框 62">
            <a:extLst>
              <a:ext uri="{FF2B5EF4-FFF2-40B4-BE49-F238E27FC236}">
                <a16:creationId xmlns:a16="http://schemas.microsoft.com/office/drawing/2014/main" id="{CFA32DC3-2C94-C463-B580-6F6F7A332667}"/>
              </a:ext>
            </a:extLst>
          </p:cNvPr>
          <p:cNvSpPr txBox="1"/>
          <p:nvPr/>
        </p:nvSpPr>
        <p:spPr>
          <a:xfrm>
            <a:off x="5713091" y="5516481"/>
            <a:ext cx="1814946" cy="369332"/>
          </a:xfrm>
          <a:prstGeom prst="rect">
            <a:avLst/>
          </a:prstGeom>
          <a:noFill/>
        </p:spPr>
        <p:txBody>
          <a:bodyPr wrap="square" rtlCol="0">
            <a:spAutoFit/>
          </a:bodyPr>
          <a:lstStyle/>
          <a:p>
            <a:r>
              <a:rPr kumimoji="1" lang="en" altLang="zh-CN" dirty="0">
                <a:latin typeface="Times New Roman" panose="02020603050405020304" pitchFamily="18" charset="0"/>
                <a:cs typeface="Times New Roman" panose="02020603050405020304" pitchFamily="18" charset="0"/>
              </a:rPr>
              <a:t>Long</a:t>
            </a:r>
            <a:r>
              <a:rPr kumimoji="1" lang="en-US" altLang="zh-CN" dirty="0" err="1">
                <a:latin typeface="Times New Roman" panose="02020603050405020304" pitchFamily="18" charset="0"/>
                <a:cs typeface="Times New Roman" panose="02020603050405020304" pitchFamily="18" charset="0"/>
              </a:rPr>
              <a:t>GenBench</a:t>
            </a:r>
            <a:endParaRPr kumimoji="1" lang="zh-CN" altLang="en-US" dirty="0">
              <a:latin typeface="Times New Roman" panose="02020603050405020304" pitchFamily="18" charset="0"/>
              <a:cs typeface="Times New Roman" panose="02020603050405020304" pitchFamily="18" charset="0"/>
            </a:endParaRPr>
          </a:p>
        </p:txBody>
      </p:sp>
      <p:sp>
        <p:nvSpPr>
          <p:cNvPr id="1024" name="文本框 1023">
            <a:extLst>
              <a:ext uri="{FF2B5EF4-FFF2-40B4-BE49-F238E27FC236}">
                <a16:creationId xmlns:a16="http://schemas.microsoft.com/office/drawing/2014/main" id="{628103B9-C7D3-2D47-93DC-560C773A39B5}"/>
              </a:ext>
            </a:extLst>
          </p:cNvPr>
          <p:cNvSpPr txBox="1"/>
          <p:nvPr/>
        </p:nvSpPr>
        <p:spPr>
          <a:xfrm>
            <a:off x="8194278" y="4791115"/>
            <a:ext cx="1148712" cy="369332"/>
          </a:xfrm>
          <a:prstGeom prst="rect">
            <a:avLst/>
          </a:prstGeom>
          <a:noFill/>
        </p:spPr>
        <p:txBody>
          <a:bodyPr wrap="square" rtlCol="0">
            <a:spAutoFit/>
          </a:bodyPr>
          <a:lstStyle/>
          <a:p>
            <a:r>
              <a:rPr kumimoji="1" lang="en-US" altLang="zh-CN" b="1" dirty="0">
                <a:solidFill>
                  <a:srgbClr val="0070C0"/>
                </a:solidFill>
                <a:latin typeface="Times New Roman" panose="02020603050405020304" pitchFamily="18" charset="0"/>
                <a:cs typeface="Times New Roman" panose="02020603050405020304" pitchFamily="18" charset="0"/>
              </a:rPr>
              <a:t>Decoding</a:t>
            </a:r>
            <a:endParaRPr kumimoji="1" lang="zh-CN" altLang="en-US" b="1" dirty="0">
              <a:solidFill>
                <a:srgbClr val="0070C0"/>
              </a:solidFill>
              <a:latin typeface="Times New Roman" panose="02020603050405020304" pitchFamily="18" charset="0"/>
              <a:cs typeface="Times New Roman" panose="02020603050405020304" pitchFamily="18" charset="0"/>
            </a:endParaRPr>
          </a:p>
        </p:txBody>
      </p:sp>
      <p:sp>
        <p:nvSpPr>
          <p:cNvPr id="1025" name="文本框 1024">
            <a:extLst>
              <a:ext uri="{FF2B5EF4-FFF2-40B4-BE49-F238E27FC236}">
                <a16:creationId xmlns:a16="http://schemas.microsoft.com/office/drawing/2014/main" id="{7CC890F4-CDB5-32B4-42FF-BF5738D1F91A}"/>
              </a:ext>
            </a:extLst>
          </p:cNvPr>
          <p:cNvSpPr txBox="1"/>
          <p:nvPr/>
        </p:nvSpPr>
        <p:spPr>
          <a:xfrm>
            <a:off x="7642687" y="5497694"/>
            <a:ext cx="2243726" cy="369323"/>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Prefilling + </a:t>
            </a:r>
            <a:r>
              <a:rPr kumimoji="1" lang="en-US" altLang="zh-CN" b="1" dirty="0">
                <a:solidFill>
                  <a:srgbClr val="0070C0"/>
                </a:solidFill>
                <a:latin typeface="Times New Roman" panose="02020603050405020304" pitchFamily="18" charset="0"/>
                <a:cs typeface="Times New Roman" panose="02020603050405020304" pitchFamily="18" charset="0"/>
              </a:rPr>
              <a:t>Decoding</a:t>
            </a:r>
            <a:endParaRPr kumimoji="1" lang="zh-CN" altLang="en-US" b="1" dirty="0">
              <a:solidFill>
                <a:srgbClr val="0070C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1361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35D7C-47CF-27AA-CDC7-2FAA28DE487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A9B1CDB-8428-21DE-469E-EE7F2B6BD752}"/>
              </a:ext>
            </a:extLst>
          </p:cNvPr>
          <p:cNvSpPr txBox="1"/>
          <p:nvPr/>
        </p:nvSpPr>
        <p:spPr>
          <a:xfrm>
            <a:off x="0" y="66884"/>
            <a:ext cx="12192000" cy="2518959"/>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Motivation</a:t>
            </a:r>
            <a:endParaRPr lang="en-US" altLang="zh-CN"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400" dirty="0" err="1">
                <a:latin typeface="Times New Roman" panose="02020603050405020304" pitchFamily="18" charset="0"/>
                <a:cs typeface="Times New Roman" panose="02020603050405020304" pitchFamily="18" charset="0"/>
              </a:rPr>
              <a:t>LongGenBench</a:t>
            </a:r>
            <a:r>
              <a:rPr lang="en-US" altLang="zh-CN" sz="2400" dirty="0">
                <a:latin typeface="Times New Roman" panose="02020603050405020304" pitchFamily="18" charset="0"/>
                <a:cs typeface="Times New Roman" panose="02020603050405020304" pitchFamily="18" charset="0"/>
              </a:rPr>
              <a:t> is a benchmark specifically designed for </a:t>
            </a:r>
            <a:r>
              <a:rPr lang="en-US" altLang="zh-CN" sz="2400" b="1" dirty="0">
                <a:latin typeface="Times New Roman" panose="02020603050405020304" pitchFamily="18" charset="0"/>
                <a:cs typeface="Times New Roman" panose="02020603050405020304" pitchFamily="18" charset="0"/>
              </a:rPr>
              <a:t>multi-question answering </a:t>
            </a:r>
            <a:r>
              <a:rPr lang="en-US" altLang="zh-CN" sz="2400" dirty="0">
                <a:latin typeface="Times New Roman" panose="02020603050405020304" pitchFamily="18" charset="0"/>
                <a:cs typeface="Times New Roman" panose="02020603050405020304" pitchFamily="18" charset="0"/>
              </a:rPr>
              <a:t>tasks</a:t>
            </a:r>
            <a:r>
              <a:rPr lang="en-US" altLang="zh-CN" sz="2400" dirty="0">
                <a:solidFill>
                  <a:sysClr val="windowText" lastClr="000000"/>
                </a:solidFill>
                <a:latin typeface="Times New Roman" panose="02020603050405020304" pitchFamily="18" charset="0"/>
                <a:ea typeface="微软雅黑"/>
                <a:cs typeface="Times New Roman" panose="02020603050405020304" pitchFamily="18" charset="0"/>
              </a:rPr>
              <a:t> </a:t>
            </a:r>
            <a:r>
              <a:rPr lang="en-US" altLang="zh-CN" sz="2400" baseline="30000" dirty="0">
                <a:solidFill>
                  <a:sysClr val="windowText" lastClr="000000"/>
                </a:solidFill>
                <a:latin typeface="Times New Roman" panose="02020603050405020304" pitchFamily="18" charset="0"/>
                <a:ea typeface="微软雅黑"/>
                <a:cs typeface="Times New Roman" panose="02020603050405020304" pitchFamily="18" charset="0"/>
              </a:rPr>
              <a:t>[2]</a:t>
            </a:r>
            <a:r>
              <a:rPr lang="en-US" altLang="zh-CN" sz="2400" dirty="0">
                <a:latin typeface="Times New Roman" panose="02020603050405020304" pitchFamily="18" charset="0"/>
                <a:cs typeface="Times New Roman" panose="02020603050405020304" pitchFamily="18" charset="0"/>
              </a:rPr>
              <a:t>. In these tasks, a single input contains multiple questions, and the model must answer each one sequentially. </a:t>
            </a:r>
          </a:p>
        </p:txBody>
      </p:sp>
      <p:sp>
        <p:nvSpPr>
          <p:cNvPr id="6" name="TextBox 60">
            <a:extLst>
              <a:ext uri="{FF2B5EF4-FFF2-40B4-BE49-F238E27FC236}">
                <a16:creationId xmlns:a16="http://schemas.microsoft.com/office/drawing/2014/main" id="{FEAF0000-454C-040C-7FDD-268212024144}"/>
              </a:ext>
            </a:extLst>
          </p:cNvPr>
          <p:cNvSpPr txBox="1"/>
          <p:nvPr/>
        </p:nvSpPr>
        <p:spPr>
          <a:xfrm>
            <a:off x="1589809" y="6135078"/>
            <a:ext cx="7941419" cy="369332"/>
          </a:xfrm>
          <a:prstGeom prst="rect">
            <a:avLst/>
          </a:prstGeom>
          <a:noFill/>
        </p:spPr>
        <p:txBody>
          <a:bodyPr wrap="square">
            <a:spAutoFit/>
          </a:bodyPr>
          <a:lstStyle/>
          <a:p>
            <a:pPr algn="ctr"/>
            <a:r>
              <a:rPr lang="en-US" altLang="zh-CN" sz="1800" i="1" dirty="0">
                <a:latin typeface="Times New Roman" panose="02020603050405020304" pitchFamily="18" charset="0"/>
                <a:cs typeface="Times New Roman" panose="02020603050405020304" pitchFamily="18" charset="0"/>
              </a:rPr>
              <a:t>Fig. 2 </a:t>
            </a:r>
            <a:r>
              <a:rPr lang="en-US" altLang="zh-CN" i="1" dirty="0">
                <a:latin typeface="Times New Roman" panose="02020603050405020304" pitchFamily="18" charset="0"/>
                <a:cs typeface="Times New Roman" panose="02020603050405020304" pitchFamily="18" charset="0"/>
              </a:rPr>
              <a:t>Illustrations of previous long-context benchmarks and </a:t>
            </a:r>
            <a:r>
              <a:rPr lang="en-US" altLang="zh-CN" i="1" dirty="0" err="1">
                <a:latin typeface="Times New Roman" panose="02020603050405020304" pitchFamily="18" charset="0"/>
                <a:cs typeface="Times New Roman" panose="02020603050405020304" pitchFamily="18" charset="0"/>
              </a:rPr>
              <a:t>LongGenBench</a:t>
            </a:r>
            <a:r>
              <a:rPr lang="en-US" altLang="zh-CN" i="1" dirty="0">
                <a:latin typeface="Times New Roman" panose="02020603050405020304" pitchFamily="18" charset="0"/>
                <a:cs typeface="Times New Roman" panose="02020603050405020304" pitchFamily="18" charset="0"/>
              </a:rPr>
              <a:t>. </a:t>
            </a:r>
            <a:endParaRPr lang="zh-CN" altLang="en-US" i="1" dirty="0"/>
          </a:p>
        </p:txBody>
      </p:sp>
      <p:sp>
        <p:nvSpPr>
          <p:cNvPr id="8" name="文本框 18">
            <a:extLst>
              <a:ext uri="{FF2B5EF4-FFF2-40B4-BE49-F238E27FC236}">
                <a16:creationId xmlns:a16="http://schemas.microsoft.com/office/drawing/2014/main" id="{8D9E6AF4-F9BE-7666-A878-FF832709DD78}"/>
              </a:ext>
            </a:extLst>
          </p:cNvPr>
          <p:cNvSpPr txBox="1"/>
          <p:nvPr/>
        </p:nvSpPr>
        <p:spPr>
          <a:xfrm>
            <a:off x="-27710" y="6581001"/>
            <a:ext cx="10647044" cy="276999"/>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altLang="zh-CN"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rPr>
              <a:t>[2] </a:t>
            </a:r>
            <a:r>
              <a:rPr lang="en" altLang="zh-CN" sz="1200" dirty="0" err="1">
                <a:latin typeface="Times New Roman" panose="02020603050405020304" pitchFamily="18" charset="0"/>
                <a:cs typeface="Times New Roman" panose="02020603050405020304" pitchFamily="18" charset="0"/>
              </a:rPr>
              <a:t>LongGenBench</a:t>
            </a:r>
            <a:r>
              <a:rPr lang="en" altLang="zh-CN" sz="1200" dirty="0">
                <a:latin typeface="Times New Roman" panose="02020603050405020304" pitchFamily="18" charset="0"/>
                <a:cs typeface="Times New Roman" panose="02020603050405020304" pitchFamily="18" charset="0"/>
              </a:rPr>
              <a:t>: Long-context Generation Benchmark</a:t>
            </a:r>
            <a:r>
              <a:rPr lang="en-US" altLang="zh-CN" sz="1200" dirty="0">
                <a:latin typeface="Times New Roman" panose="02020603050405020304" pitchFamily="18" charset="0"/>
                <a:cs typeface="Times New Roman" panose="02020603050405020304" pitchFamily="18" charset="0"/>
              </a:rPr>
              <a:t>, EMNLP</a:t>
            </a:r>
            <a:r>
              <a:rPr lang="zh-CN" altLang="en-US" sz="1200" dirty="0">
                <a:latin typeface="Times New Roman" panose="02020603050405020304" pitchFamily="18" charset="0"/>
                <a:cs typeface="Times New Roman" panose="02020603050405020304" pitchFamily="18" charset="0"/>
              </a:rPr>
              <a:t> </a:t>
            </a:r>
            <a:r>
              <a:rPr lang="en-GB" altLang="zh-CN" sz="1200" dirty="0">
                <a:latin typeface="Times New Roman" panose="02020603050405020304" pitchFamily="18" charset="0"/>
                <a:cs typeface="Times New Roman" panose="02020603050405020304" pitchFamily="18" charset="0"/>
              </a:rPr>
              <a:t>2024</a:t>
            </a:r>
            <a:endParaRPr lang="en-GB" altLang="zh-CN" sz="2400" dirty="0">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245AD209-462E-4A4E-9E8F-0D951C3A1A2D}"/>
              </a:ext>
            </a:extLst>
          </p:cNvPr>
          <p:cNvPicPr>
            <a:picLocks noChangeAspect="1"/>
          </p:cNvPicPr>
          <p:nvPr/>
        </p:nvPicPr>
        <p:blipFill>
          <a:blip r:embed="rId4"/>
          <a:stretch>
            <a:fillRect/>
          </a:stretch>
        </p:blipFill>
        <p:spPr>
          <a:xfrm>
            <a:off x="1980501" y="2336354"/>
            <a:ext cx="7772400" cy="3871608"/>
          </a:xfrm>
          <a:prstGeom prst="rect">
            <a:avLst/>
          </a:prstGeom>
        </p:spPr>
      </p:pic>
    </p:spTree>
    <p:custDataLst>
      <p:tags r:id="rId1"/>
    </p:custDataLst>
    <p:extLst>
      <p:ext uri="{BB962C8B-B14F-4D97-AF65-F5344CB8AC3E}">
        <p14:creationId xmlns:p14="http://schemas.microsoft.com/office/powerpoint/2010/main" val="60996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E2A75-B420-D1A1-9AC7-208B8B4225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B85CE3-C4AB-2DF2-1E52-24EAB3A80ABD}"/>
              </a:ext>
            </a:extLst>
          </p:cNvPr>
          <p:cNvSpPr txBox="1"/>
          <p:nvPr/>
        </p:nvSpPr>
        <p:spPr>
          <a:xfrm>
            <a:off x="0" y="66884"/>
            <a:ext cx="12192000" cy="3639138"/>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Motivation</a:t>
            </a:r>
            <a:endParaRPr lang="en-US" altLang="zh-CN" sz="2400" b="1" dirty="0">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a:t>
            </a:r>
            <a:r>
              <a:rPr lang="en-US" altLang="zh-CN" sz="2400" i="1" dirty="0">
                <a:latin typeface="Times New Roman" panose="02020603050405020304" pitchFamily="18" charset="0"/>
                <a:cs typeface="Times New Roman" panose="02020603050405020304" pitchFamily="18" charset="0"/>
              </a:rPr>
              <a:t>Heavy hitters</a:t>
            </a:r>
            <a:r>
              <a:rPr lang="en-US" altLang="zh-CN" sz="2400" dirty="0">
                <a:latin typeface="Times New Roman" panose="02020603050405020304" pitchFamily="18" charset="0"/>
                <a:cs typeface="Times New Roman" panose="02020603050405020304" pitchFamily="18" charset="0"/>
              </a:rPr>
              <a:t>” refer to the KV cache of pivotal tokens, a small subset of the entire KV cache, that effectively captures the critical information.</a:t>
            </a:r>
            <a:r>
              <a:rPr lang="en-US" altLang="zh-CN" sz="2400" baseline="30000" dirty="0">
                <a:latin typeface="Times New Roman" panose="02020603050405020304" pitchFamily="18" charset="0"/>
                <a:cs typeface="Times New Roman" panose="02020603050405020304" pitchFamily="18" charset="0"/>
              </a:rPr>
              <a:t>[3]</a:t>
            </a:r>
          </a:p>
          <a:p>
            <a:pPr marL="342900" indent="-342900">
              <a:lnSpc>
                <a:spcPct val="150000"/>
              </a:lnSpc>
              <a:buFont typeface="Arial" panose="020B0604020202020204" pitchFamily="34" charset="0"/>
              <a:buChar char="•"/>
            </a:pPr>
            <a:r>
              <a:rPr lang="en-US" altLang="zh-CN" sz="2400" dirty="0">
                <a:latin typeface="Times New Roman" panose="02020603050405020304" pitchFamily="18" charset="0"/>
                <a:cs typeface="Times New Roman" panose="02020603050405020304" pitchFamily="18" charset="0"/>
              </a:rPr>
              <a:t>Previous methods fall into two categories:</a:t>
            </a:r>
          </a:p>
          <a:p>
            <a:pPr lvl="1">
              <a:lnSpc>
                <a:spcPct val="150000"/>
              </a:lnSpc>
            </a:pPr>
            <a:r>
              <a:rPr lang="en-US" altLang="zh-CN" sz="2400" dirty="0">
                <a:latin typeface="Times New Roman" panose="02020603050405020304" pitchFamily="18" charset="0"/>
                <a:cs typeface="Times New Roman" panose="02020603050405020304" pitchFamily="18" charset="0"/>
              </a:rPr>
              <a:t> (1) The</a:t>
            </a:r>
            <a:r>
              <a:rPr lang="en-US" altLang="zh-CN" sz="2400" b="1" dirty="0">
                <a:latin typeface="Times New Roman" panose="02020603050405020304" pitchFamily="18" charset="0"/>
                <a:cs typeface="Times New Roman" panose="02020603050405020304" pitchFamily="18" charset="0"/>
              </a:rPr>
              <a:t> Prefill-Only </a:t>
            </a:r>
            <a:r>
              <a:rPr lang="en-US" altLang="zh-CN" sz="2400" dirty="0">
                <a:latin typeface="Times New Roman" panose="02020603050405020304" pitchFamily="18" charset="0"/>
                <a:cs typeface="Times New Roman" panose="02020603050405020304" pitchFamily="18" charset="0"/>
              </a:rPr>
              <a:t>compression method ➡️ memory pressure for long outputs</a:t>
            </a:r>
          </a:p>
          <a:p>
            <a:pPr lvl="1">
              <a:lnSpc>
                <a:spcPct val="150000"/>
              </a:lnSpc>
            </a:pPr>
            <a:r>
              <a:rPr lang="en-US" altLang="zh-CN" sz="2400" dirty="0">
                <a:latin typeface="Times New Roman" panose="02020603050405020304" pitchFamily="18" charset="0"/>
                <a:cs typeface="Times New Roman" panose="02020603050405020304" pitchFamily="18" charset="0"/>
              </a:rPr>
              <a:t> (2) The </a:t>
            </a:r>
            <a:r>
              <a:rPr lang="en-US" altLang="zh-CN" sz="2400" b="1" dirty="0">
                <a:latin typeface="Times New Roman" panose="02020603050405020304" pitchFamily="18" charset="0"/>
                <a:cs typeface="Times New Roman" panose="02020603050405020304" pitchFamily="18" charset="0"/>
              </a:rPr>
              <a:t>Unified </a:t>
            </a:r>
            <a:r>
              <a:rPr lang="en-US" altLang="zh-CN" sz="2400" dirty="0">
                <a:latin typeface="Times New Roman" panose="02020603050405020304" pitchFamily="18" charset="0"/>
                <a:cs typeface="Times New Roman" panose="02020603050405020304" pitchFamily="18" charset="0"/>
              </a:rPr>
              <a:t>compression</a:t>
            </a:r>
            <a:r>
              <a:rPr lang="en-US" altLang="zh-CN" sz="2400" b="1"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method ➡️ fine-grained content eviction</a:t>
            </a:r>
          </a:p>
        </p:txBody>
      </p:sp>
      <p:sp>
        <p:nvSpPr>
          <p:cNvPr id="61" name="TextBox 60">
            <a:extLst>
              <a:ext uri="{FF2B5EF4-FFF2-40B4-BE49-F238E27FC236}">
                <a16:creationId xmlns:a16="http://schemas.microsoft.com/office/drawing/2014/main" id="{5A7DE2A0-9B52-A2E9-64A1-EF83D9E1BAC0}"/>
              </a:ext>
            </a:extLst>
          </p:cNvPr>
          <p:cNvSpPr txBox="1"/>
          <p:nvPr/>
        </p:nvSpPr>
        <p:spPr>
          <a:xfrm>
            <a:off x="841827" y="6211157"/>
            <a:ext cx="5228291" cy="369332"/>
          </a:xfrm>
          <a:prstGeom prst="rect">
            <a:avLst/>
          </a:prstGeom>
          <a:noFill/>
        </p:spPr>
        <p:txBody>
          <a:bodyPr wrap="square">
            <a:spAutoFit/>
          </a:bodyPr>
          <a:lstStyle/>
          <a:p>
            <a:pPr algn="ctr"/>
            <a:r>
              <a:rPr lang="en-US" altLang="zh-CN" sz="1800" i="1" dirty="0">
                <a:latin typeface="Times New Roman" panose="02020603050405020304" pitchFamily="18" charset="0"/>
                <a:cs typeface="Times New Roman" panose="02020603050405020304" pitchFamily="18" charset="0"/>
              </a:rPr>
              <a:t>Fig. 3 (a) </a:t>
            </a:r>
            <a:r>
              <a:rPr lang="en-US" altLang="zh-CN" i="1" dirty="0">
                <a:latin typeface="Times New Roman" panose="02020603050405020304" pitchFamily="18" charset="0"/>
                <a:cs typeface="Times New Roman" panose="02020603050405020304" pitchFamily="18" charset="0"/>
              </a:rPr>
              <a:t>The Prefill-Only Compression method,</a:t>
            </a:r>
            <a:endParaRPr lang="zh-CN" altLang="en-US" i="1" dirty="0"/>
          </a:p>
        </p:txBody>
      </p:sp>
      <p:sp>
        <p:nvSpPr>
          <p:cNvPr id="1052" name="TextBox 1051">
            <a:extLst>
              <a:ext uri="{FF2B5EF4-FFF2-40B4-BE49-F238E27FC236}">
                <a16:creationId xmlns:a16="http://schemas.microsoft.com/office/drawing/2014/main" id="{4F6C4AC1-A185-9DA5-A553-90C97B002C98}"/>
              </a:ext>
            </a:extLst>
          </p:cNvPr>
          <p:cNvSpPr txBox="1"/>
          <p:nvPr/>
        </p:nvSpPr>
        <p:spPr>
          <a:xfrm>
            <a:off x="6209004" y="6211157"/>
            <a:ext cx="4821900" cy="369332"/>
          </a:xfrm>
          <a:prstGeom prst="rect">
            <a:avLst/>
          </a:prstGeom>
          <a:noFill/>
        </p:spPr>
        <p:txBody>
          <a:bodyPr wrap="square">
            <a:spAutoFit/>
          </a:bodyPr>
          <a:lstStyle/>
          <a:p>
            <a:pPr algn="ctr"/>
            <a:r>
              <a:rPr lang="en-US" altLang="zh-CN" i="1" dirty="0">
                <a:latin typeface="Times New Roman" panose="02020603050405020304" pitchFamily="18" charset="0"/>
                <a:cs typeface="Times New Roman" panose="02020603050405020304" pitchFamily="18" charset="0"/>
              </a:rPr>
              <a:t>Fig. 3 </a:t>
            </a:r>
            <a:r>
              <a:rPr lang="en-US" altLang="zh-CN" sz="1800" i="1" dirty="0">
                <a:latin typeface="Times New Roman" panose="02020603050405020304" pitchFamily="18" charset="0"/>
                <a:cs typeface="Times New Roman" panose="02020603050405020304" pitchFamily="18" charset="0"/>
              </a:rPr>
              <a:t>(b) </a:t>
            </a:r>
            <a:r>
              <a:rPr lang="en-US" altLang="zh-CN" i="1" dirty="0">
                <a:latin typeface="Times New Roman" panose="02020603050405020304" pitchFamily="18" charset="0"/>
                <a:cs typeface="Times New Roman" panose="02020603050405020304" pitchFamily="18" charset="0"/>
              </a:rPr>
              <a:t>The Unified Compression method</a:t>
            </a:r>
          </a:p>
        </p:txBody>
      </p:sp>
      <p:pic>
        <p:nvPicPr>
          <p:cNvPr id="6" name="图片 5">
            <a:extLst>
              <a:ext uri="{FF2B5EF4-FFF2-40B4-BE49-F238E27FC236}">
                <a16:creationId xmlns:a16="http://schemas.microsoft.com/office/drawing/2014/main" id="{F92B8912-CE89-942C-8DC9-384DC5F0B7A9}"/>
              </a:ext>
            </a:extLst>
          </p:cNvPr>
          <p:cNvPicPr>
            <a:picLocks noChangeAspect="1"/>
          </p:cNvPicPr>
          <p:nvPr/>
        </p:nvPicPr>
        <p:blipFill>
          <a:blip r:embed="rId4"/>
          <a:stretch>
            <a:fillRect/>
          </a:stretch>
        </p:blipFill>
        <p:spPr>
          <a:xfrm>
            <a:off x="956800" y="4526763"/>
            <a:ext cx="4998346" cy="1552884"/>
          </a:xfrm>
          <a:prstGeom prst="rect">
            <a:avLst/>
          </a:prstGeom>
        </p:spPr>
      </p:pic>
      <p:pic>
        <p:nvPicPr>
          <p:cNvPr id="8" name="图片 7">
            <a:extLst>
              <a:ext uri="{FF2B5EF4-FFF2-40B4-BE49-F238E27FC236}">
                <a16:creationId xmlns:a16="http://schemas.microsoft.com/office/drawing/2014/main" id="{D9E03FC3-58CF-4B58-1A07-6A4F574851E5}"/>
              </a:ext>
            </a:extLst>
          </p:cNvPr>
          <p:cNvPicPr>
            <a:picLocks noChangeAspect="1"/>
          </p:cNvPicPr>
          <p:nvPr/>
        </p:nvPicPr>
        <p:blipFill>
          <a:blip r:embed="rId5"/>
          <a:stretch>
            <a:fillRect/>
          </a:stretch>
        </p:blipFill>
        <p:spPr>
          <a:xfrm>
            <a:off x="6070118" y="4526763"/>
            <a:ext cx="5099673" cy="1552884"/>
          </a:xfrm>
          <a:prstGeom prst="rect">
            <a:avLst/>
          </a:prstGeom>
        </p:spPr>
      </p:pic>
      <p:pic>
        <p:nvPicPr>
          <p:cNvPr id="9" name="图片 8">
            <a:extLst>
              <a:ext uri="{FF2B5EF4-FFF2-40B4-BE49-F238E27FC236}">
                <a16:creationId xmlns:a16="http://schemas.microsoft.com/office/drawing/2014/main" id="{AACCC103-F337-12C5-2B54-9060ECC0E564}"/>
              </a:ext>
            </a:extLst>
          </p:cNvPr>
          <p:cNvPicPr>
            <a:picLocks noChangeAspect="1"/>
          </p:cNvPicPr>
          <p:nvPr/>
        </p:nvPicPr>
        <p:blipFill>
          <a:blip r:embed="rId6"/>
          <a:stretch>
            <a:fillRect/>
          </a:stretch>
        </p:blipFill>
        <p:spPr>
          <a:xfrm>
            <a:off x="3735192" y="3717899"/>
            <a:ext cx="4554880" cy="808864"/>
          </a:xfrm>
          <a:prstGeom prst="rect">
            <a:avLst/>
          </a:prstGeom>
        </p:spPr>
      </p:pic>
      <p:sp>
        <p:nvSpPr>
          <p:cNvPr id="3" name="文本框 18">
            <a:extLst>
              <a:ext uri="{FF2B5EF4-FFF2-40B4-BE49-F238E27FC236}">
                <a16:creationId xmlns:a16="http://schemas.microsoft.com/office/drawing/2014/main" id="{F9E59AD3-616E-CF78-4D80-E0E0ACCD8D10}"/>
              </a:ext>
            </a:extLst>
          </p:cNvPr>
          <p:cNvSpPr txBox="1"/>
          <p:nvPr/>
        </p:nvSpPr>
        <p:spPr>
          <a:xfrm>
            <a:off x="-27710" y="6581001"/>
            <a:ext cx="10647044" cy="276999"/>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US" altLang="zh-CN"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rPr>
              <a:t>[</a:t>
            </a:r>
            <a:r>
              <a:rPr lang="en-US" altLang="zh-CN" sz="1200" dirty="0">
                <a:solidFill>
                  <a:sysClr val="windowText" lastClr="000000"/>
                </a:solidFill>
                <a:latin typeface="Times New Roman" panose="02020603050405020304" pitchFamily="18" charset="0"/>
                <a:ea typeface="微软雅黑"/>
                <a:cs typeface="Times New Roman" panose="02020603050405020304" pitchFamily="18" charset="0"/>
              </a:rPr>
              <a:t>3]</a:t>
            </a:r>
            <a:r>
              <a:rPr kumimoji="0" lang="en-US" altLang="zh-CN"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微软雅黑"/>
                <a:cs typeface="Times New Roman" panose="02020603050405020304" pitchFamily="18" charset="0"/>
              </a:rPr>
              <a:t> </a:t>
            </a:r>
            <a:r>
              <a:rPr lang="en" altLang="zh-CN" sz="1200" dirty="0">
                <a:latin typeface="Times New Roman" panose="02020603050405020304" pitchFamily="18" charset="0"/>
                <a:cs typeface="Times New Roman" panose="02020603050405020304" pitchFamily="18" charset="0"/>
              </a:rPr>
              <a:t>H2O: Heavy-Hitter Oracle for Efficient Generative Inference of Large Language Models</a:t>
            </a:r>
            <a:r>
              <a:rPr lang="en-US" altLang="zh-CN" sz="1200" dirty="0">
                <a:latin typeface="Times New Roman" panose="02020603050405020304" pitchFamily="18" charset="0"/>
                <a:cs typeface="Times New Roman" panose="02020603050405020304" pitchFamily="18" charset="0"/>
              </a:rPr>
              <a:t>, </a:t>
            </a:r>
            <a:r>
              <a:rPr lang="en-US" altLang="zh-CN" sz="1200" dirty="0" err="1">
                <a:latin typeface="Times New Roman" panose="02020603050405020304" pitchFamily="18" charset="0"/>
                <a:cs typeface="Times New Roman" panose="02020603050405020304" pitchFamily="18" charset="0"/>
              </a:rPr>
              <a:t>NeurIPS</a:t>
            </a:r>
            <a:r>
              <a:rPr lang="en-US" altLang="zh-CN" sz="1200" dirty="0">
                <a:latin typeface="Times New Roman" panose="02020603050405020304" pitchFamily="18" charset="0"/>
                <a:cs typeface="Times New Roman" panose="02020603050405020304" pitchFamily="18" charset="0"/>
              </a:rPr>
              <a:t> 2023</a:t>
            </a:r>
            <a:endParaRPr lang="en-GB" altLang="zh-CN"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61027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631B6-3C7D-FCDE-95B4-ED442E80F1D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29E430-FDAB-4C74-E791-84E7EAD982C9}"/>
              </a:ext>
            </a:extLst>
          </p:cNvPr>
          <p:cNvSpPr txBox="1"/>
          <p:nvPr/>
        </p:nvSpPr>
        <p:spPr>
          <a:xfrm>
            <a:off x="0" y="66884"/>
            <a:ext cx="12192000" cy="3576300"/>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Separating the Prefill and Decoding Phases</a:t>
            </a:r>
            <a:endParaRPr lang="en-US" altLang="zh-CN" sz="2400" b="1" dirty="0">
              <a:latin typeface="Times New Roman" panose="02020603050405020304" pitchFamily="18" charset="0"/>
              <a:cs typeface="Times New Roman" panose="02020603050405020304" pitchFamily="18" charset="0"/>
            </a:endParaRPr>
          </a:p>
          <a:p>
            <a:pPr marL="342900" indent="-342900">
              <a:lnSpc>
                <a:spcPts val="3500"/>
              </a:lnSpc>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Solutions: </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SCOPE</a:t>
            </a:r>
            <a:r>
              <a:rPr lang="en-US" altLang="zh-CN" sz="2400" dirty="0">
                <a:latin typeface="Times New Roman" panose="02020603050405020304" pitchFamily="18" charset="0"/>
                <a:cs typeface="Times New Roman" panose="02020603050405020304" pitchFamily="18" charset="0"/>
              </a:rPr>
              <a:t>, a simple yet efficient framework that </a:t>
            </a:r>
            <a:r>
              <a:rPr lang="en-US" altLang="zh-CN" sz="2400" b="1" dirty="0">
                <a:latin typeface="Times New Roman" panose="02020603050405020304" pitchFamily="18" charset="0"/>
                <a:cs typeface="Times New Roman" panose="02020603050405020304" pitchFamily="18" charset="0"/>
              </a:rPr>
              <a:t>S</a:t>
            </a:r>
            <a:r>
              <a:rPr lang="en-US" altLang="zh-CN" sz="2400" dirty="0">
                <a:latin typeface="Times New Roman" panose="02020603050405020304" pitchFamily="18" charset="0"/>
                <a:cs typeface="Times New Roman" panose="02020603050405020304" pitchFamily="18" charset="0"/>
              </a:rPr>
              <a:t>eparately performs KV </a:t>
            </a:r>
            <a:r>
              <a:rPr lang="en-US" altLang="zh-CN" sz="2400" b="1" dirty="0">
                <a:latin typeface="Times New Roman" panose="02020603050405020304" pitchFamily="18" charset="0"/>
                <a:cs typeface="Times New Roman" panose="02020603050405020304" pitchFamily="18" charset="0"/>
              </a:rPr>
              <a:t>C</a:t>
            </a:r>
            <a:r>
              <a:rPr lang="en-US" altLang="zh-CN" sz="2400" dirty="0">
                <a:latin typeface="Times New Roman" panose="02020603050405020304" pitchFamily="18" charset="0"/>
                <a:cs typeface="Times New Roman" panose="02020603050405020304" pitchFamily="18" charset="0"/>
              </a:rPr>
              <a:t>ache </a:t>
            </a:r>
            <a:r>
              <a:rPr lang="en-US" altLang="zh-CN" sz="2400" b="1" dirty="0">
                <a:latin typeface="Times New Roman" panose="02020603050405020304" pitchFamily="18" charset="0"/>
                <a:cs typeface="Times New Roman" panose="02020603050405020304" pitchFamily="18" charset="0"/>
              </a:rPr>
              <a:t>O</a:t>
            </a:r>
            <a:r>
              <a:rPr lang="en-US" altLang="zh-CN" sz="2400" dirty="0">
                <a:latin typeface="Times New Roman" panose="02020603050405020304" pitchFamily="18" charset="0"/>
                <a:cs typeface="Times New Roman" panose="02020603050405020304" pitchFamily="18" charset="0"/>
              </a:rPr>
              <a:t>ptimization during the </a:t>
            </a:r>
            <a:r>
              <a:rPr lang="en-US" altLang="zh-CN" sz="2400" b="1" dirty="0">
                <a:latin typeface="Times New Roman" panose="02020603050405020304" pitchFamily="18" charset="0"/>
                <a:cs typeface="Times New Roman" panose="02020603050405020304" pitchFamily="18" charset="0"/>
              </a:rPr>
              <a:t>P</a:t>
            </a:r>
            <a:r>
              <a:rPr lang="en-US" altLang="zh-CN" sz="2400" dirty="0">
                <a:latin typeface="Times New Roman" panose="02020603050405020304" pitchFamily="18" charset="0"/>
                <a:cs typeface="Times New Roman" panose="02020603050405020304" pitchFamily="18" charset="0"/>
              </a:rPr>
              <a:t>refill and d</a:t>
            </a:r>
            <a:r>
              <a:rPr lang="en-US" altLang="zh-CN" sz="2400" b="1" dirty="0">
                <a:latin typeface="Times New Roman" panose="02020603050405020304" pitchFamily="18" charset="0"/>
                <a:cs typeface="Times New Roman" panose="02020603050405020304" pitchFamily="18" charset="0"/>
              </a:rPr>
              <a:t>E</a:t>
            </a:r>
            <a:r>
              <a:rPr lang="en-US" altLang="zh-CN" sz="2400" dirty="0">
                <a:latin typeface="Times New Roman" panose="02020603050405020304" pitchFamily="18" charset="0"/>
                <a:cs typeface="Times New Roman" panose="02020603050405020304" pitchFamily="18" charset="0"/>
              </a:rPr>
              <a:t>coding phases. </a:t>
            </a:r>
          </a:p>
          <a:p>
            <a:pPr marL="342900" indent="-342900">
              <a:lnSpc>
                <a:spcPts val="3500"/>
              </a:lnSpc>
              <a:buFont typeface="Arial" panose="020B0604020202020204" pitchFamily="34" charset="0"/>
              <a:buChar char="•"/>
            </a:pPr>
            <a:endParaRPr lang="en-US" altLang="zh-CN" sz="2400" b="1" dirty="0">
              <a:latin typeface="Times New Roman" panose="02020603050405020304" pitchFamily="18" charset="0"/>
              <a:cs typeface="Times New Roman" panose="02020603050405020304" pitchFamily="18" charset="0"/>
            </a:endParaRPr>
          </a:p>
          <a:p>
            <a:pPr marL="342900" indent="-342900">
              <a:lnSpc>
                <a:spcPts val="3500"/>
              </a:lnSpc>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Prefill Phase</a:t>
            </a:r>
            <a:r>
              <a:rPr lang="en-US" altLang="zh-CN" sz="2400" dirty="0">
                <a:latin typeface="Times New Roman" panose="02020603050405020304" pitchFamily="18" charset="0"/>
                <a:cs typeface="Times New Roman" panose="02020603050405020304" pitchFamily="18" charset="0"/>
              </a:rPr>
              <a:t>: </a:t>
            </a:r>
            <a:r>
              <a:rPr lang="en" altLang="zh-CN" sz="2400" dirty="0">
                <a:latin typeface="Times New Roman" panose="02020603050405020304" pitchFamily="18" charset="0"/>
                <a:cs typeface="Times New Roman" panose="02020603050405020304" pitchFamily="18" charset="0"/>
              </a:rPr>
              <a:t>Efficiently preserves essential information in the KV cache during  prefilling.</a:t>
            </a:r>
          </a:p>
          <a:p>
            <a:pPr marL="342900" indent="-342900">
              <a:lnSpc>
                <a:spcPts val="3500"/>
              </a:lnSpc>
              <a:buFont typeface="Arial" panose="020B0604020202020204" pitchFamily="34" charset="0"/>
              <a:buChar char="•"/>
            </a:pPr>
            <a:endParaRPr lang="en" altLang="zh-CN" sz="2400" dirty="0">
              <a:latin typeface="Times New Roman" panose="02020603050405020304" pitchFamily="18" charset="0"/>
              <a:cs typeface="Times New Roman" panose="02020603050405020304" pitchFamily="18" charset="0"/>
            </a:endParaRPr>
          </a:p>
          <a:p>
            <a:pPr marL="342900" indent="-342900">
              <a:lnSpc>
                <a:spcPts val="3500"/>
              </a:lnSpc>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Decoding Phase</a:t>
            </a:r>
            <a:r>
              <a:rPr lang="en-US" altLang="zh-CN" sz="2400" dirty="0">
                <a:latin typeface="Times New Roman" panose="02020603050405020304" pitchFamily="18" charset="0"/>
                <a:cs typeface="Times New Roman" panose="02020603050405020304" pitchFamily="18" charset="0"/>
              </a:rPr>
              <a:t>: Enables optimized allocation of KV cache generated during decoding.</a:t>
            </a:r>
          </a:p>
        </p:txBody>
      </p:sp>
      <p:pic>
        <p:nvPicPr>
          <p:cNvPr id="4" name="图片 3">
            <a:extLst>
              <a:ext uri="{FF2B5EF4-FFF2-40B4-BE49-F238E27FC236}">
                <a16:creationId xmlns:a16="http://schemas.microsoft.com/office/drawing/2014/main" id="{310624D6-A571-6E09-3883-952281A4F5E7}"/>
              </a:ext>
            </a:extLst>
          </p:cNvPr>
          <p:cNvPicPr>
            <a:picLocks noChangeAspect="1"/>
          </p:cNvPicPr>
          <p:nvPr/>
        </p:nvPicPr>
        <p:blipFill>
          <a:blip r:embed="rId3"/>
          <a:stretch>
            <a:fillRect/>
          </a:stretch>
        </p:blipFill>
        <p:spPr>
          <a:xfrm>
            <a:off x="3286630" y="4714908"/>
            <a:ext cx="5035500" cy="1614322"/>
          </a:xfrm>
          <a:prstGeom prst="rect">
            <a:avLst/>
          </a:prstGeom>
        </p:spPr>
      </p:pic>
      <p:sp>
        <p:nvSpPr>
          <p:cNvPr id="5" name="TextBox 60">
            <a:extLst>
              <a:ext uri="{FF2B5EF4-FFF2-40B4-BE49-F238E27FC236}">
                <a16:creationId xmlns:a16="http://schemas.microsoft.com/office/drawing/2014/main" id="{895ABB89-AFDE-8255-1921-4D2331758BE1}"/>
              </a:ext>
            </a:extLst>
          </p:cNvPr>
          <p:cNvSpPr txBox="1"/>
          <p:nvPr/>
        </p:nvSpPr>
        <p:spPr>
          <a:xfrm>
            <a:off x="3286630" y="6329230"/>
            <a:ext cx="5228291" cy="369332"/>
          </a:xfrm>
          <a:prstGeom prst="rect">
            <a:avLst/>
          </a:prstGeom>
          <a:noFill/>
        </p:spPr>
        <p:txBody>
          <a:bodyPr wrap="square">
            <a:spAutoFit/>
          </a:bodyPr>
          <a:lstStyle/>
          <a:p>
            <a:pPr algn="ctr"/>
            <a:r>
              <a:rPr lang="en-US" altLang="zh-CN" sz="1800" i="1" dirty="0">
                <a:latin typeface="Times New Roman" panose="02020603050405020304" pitchFamily="18" charset="0"/>
                <a:cs typeface="Times New Roman" panose="02020603050405020304" pitchFamily="18" charset="0"/>
              </a:rPr>
              <a:t>Fig. 3 (c) </a:t>
            </a:r>
            <a:r>
              <a:rPr lang="en-US" altLang="zh-CN" i="1" dirty="0">
                <a:latin typeface="Times New Roman" panose="02020603050405020304" pitchFamily="18" charset="0"/>
                <a:cs typeface="Times New Roman" panose="02020603050405020304" pitchFamily="18" charset="0"/>
              </a:rPr>
              <a:t>Separating the prefill and decoding phases</a:t>
            </a:r>
            <a:endParaRPr lang="zh-CN" altLang="en-US" i="1" dirty="0"/>
          </a:p>
        </p:txBody>
      </p:sp>
      <p:pic>
        <p:nvPicPr>
          <p:cNvPr id="6" name="图片 5">
            <a:extLst>
              <a:ext uri="{FF2B5EF4-FFF2-40B4-BE49-F238E27FC236}">
                <a16:creationId xmlns:a16="http://schemas.microsoft.com/office/drawing/2014/main" id="{DD408406-5106-4824-A646-A5C09996E751}"/>
              </a:ext>
            </a:extLst>
          </p:cNvPr>
          <p:cNvPicPr>
            <a:picLocks noChangeAspect="1"/>
          </p:cNvPicPr>
          <p:nvPr/>
        </p:nvPicPr>
        <p:blipFill>
          <a:blip r:embed="rId4"/>
          <a:stretch>
            <a:fillRect/>
          </a:stretch>
        </p:blipFill>
        <p:spPr>
          <a:xfrm>
            <a:off x="3436788" y="3906044"/>
            <a:ext cx="4554880" cy="808864"/>
          </a:xfrm>
          <a:prstGeom prst="rect">
            <a:avLst/>
          </a:prstGeom>
        </p:spPr>
      </p:pic>
    </p:spTree>
    <p:extLst>
      <p:ext uri="{BB962C8B-B14F-4D97-AF65-F5344CB8AC3E}">
        <p14:creationId xmlns:p14="http://schemas.microsoft.com/office/powerpoint/2010/main" val="4000486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D43AD-D3FB-DAE6-6AAA-ADF2E2CBBA21}"/>
              </a:ext>
            </a:extLst>
          </p:cNvPr>
          <p:cNvSpPr txBox="1"/>
          <p:nvPr/>
        </p:nvSpPr>
        <p:spPr>
          <a:xfrm>
            <a:off x="0" y="66884"/>
            <a:ext cx="12192000" cy="2518959"/>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Pilot Observation:</a:t>
            </a:r>
            <a:r>
              <a:rPr lang="zh-CN" altLang="en-US" sz="3600" b="1"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KV Cache in Inference Perspective</a:t>
            </a:r>
          </a:p>
          <a:p>
            <a:pPr>
              <a:lnSpc>
                <a:spcPct val="150000"/>
              </a:lnSpc>
            </a:pPr>
            <a:r>
              <a:rPr lang="en-US" altLang="zh-CN" sz="2400" b="1" dirty="0">
                <a:latin typeface="Times New Roman" panose="02020603050405020304" pitchFamily="18" charset="0"/>
                <a:cs typeface="Times New Roman" panose="02020603050405020304" pitchFamily="18" charset="0"/>
              </a:rPr>
              <a:t>Prefill Stage</a:t>
            </a:r>
          </a:p>
          <a:p>
            <a:pPr>
              <a:lnSpc>
                <a:spcPct val="150000"/>
              </a:lnSpc>
            </a:pPr>
            <a:r>
              <a:rPr lang="en-US" altLang="zh-CN" sz="2400" dirty="0">
                <a:latin typeface="Times New Roman" panose="02020603050405020304" pitchFamily="18" charset="0"/>
                <a:cs typeface="Times New Roman" panose="02020603050405020304" pitchFamily="18" charset="0"/>
              </a:rPr>
              <a:t>The </a:t>
            </a:r>
            <a:r>
              <a:rPr lang="en-US" altLang="zh-CN" sz="2400" b="1" dirty="0">
                <a:latin typeface="Times New Roman" panose="02020603050405020304" pitchFamily="18" charset="0"/>
                <a:cs typeface="Times New Roman" panose="02020603050405020304" pitchFamily="18" charset="0"/>
              </a:rPr>
              <a:t>20%</a:t>
            </a:r>
            <a:r>
              <a:rPr lang="en-US" altLang="zh-CN" sz="2400" dirty="0">
                <a:latin typeface="Times New Roman" panose="02020603050405020304" pitchFamily="18" charset="0"/>
                <a:cs typeface="Times New Roman" panose="02020603050405020304" pitchFamily="18" charset="0"/>
              </a:rPr>
              <a:t> compression rate during the prefill phase resulted in nearly </a:t>
            </a:r>
            <a:r>
              <a:rPr lang="en-US" altLang="zh-CN" sz="2400" b="1" dirty="0">
                <a:solidFill>
                  <a:srgbClr val="FF0000"/>
                </a:solidFill>
                <a:latin typeface="Times New Roman" panose="02020603050405020304" pitchFamily="18" charset="0"/>
                <a:cs typeface="Times New Roman" panose="02020603050405020304" pitchFamily="18" charset="0"/>
              </a:rPr>
              <a:t>95% degradation </a:t>
            </a:r>
            <a:r>
              <a:rPr lang="en-US" altLang="zh-CN" sz="2400" dirty="0">
                <a:latin typeface="Times New Roman" panose="02020603050405020304" pitchFamily="18" charset="0"/>
                <a:cs typeface="Times New Roman" panose="02020603050405020304" pitchFamily="18" charset="0"/>
              </a:rPr>
              <a:t>in accuracy on the GSM8k+ task within LONGGENBENCH.</a:t>
            </a:r>
          </a:p>
        </p:txBody>
      </p:sp>
      <p:sp>
        <p:nvSpPr>
          <p:cNvPr id="156" name="TextBox 155">
            <a:extLst>
              <a:ext uri="{FF2B5EF4-FFF2-40B4-BE49-F238E27FC236}">
                <a16:creationId xmlns:a16="http://schemas.microsoft.com/office/drawing/2014/main" id="{9DCA71E8-ECC0-C858-479A-BFC6D167861F}"/>
              </a:ext>
            </a:extLst>
          </p:cNvPr>
          <p:cNvSpPr txBox="1"/>
          <p:nvPr/>
        </p:nvSpPr>
        <p:spPr>
          <a:xfrm>
            <a:off x="1837287" y="6131557"/>
            <a:ext cx="7922493" cy="646331"/>
          </a:xfrm>
          <a:prstGeom prst="rect">
            <a:avLst/>
          </a:prstGeom>
          <a:noFill/>
        </p:spPr>
        <p:txBody>
          <a:bodyPr wrap="square">
            <a:spAutoFit/>
          </a:bodyPr>
          <a:lstStyle/>
          <a:p>
            <a:pPr algn="ctr"/>
            <a:r>
              <a:rPr lang="en-GB" altLang="zh-CN" i="1" dirty="0">
                <a:latin typeface="Times New Roman" panose="02020603050405020304" pitchFamily="18" charset="0"/>
                <a:cs typeface="Times New Roman" panose="02020603050405020304" pitchFamily="18" charset="0"/>
              </a:rPr>
              <a:t>Fig</a:t>
            </a:r>
            <a:r>
              <a:rPr lang="en-US" altLang="zh-CN" i="1" dirty="0">
                <a:latin typeface="Times New Roman" panose="02020603050405020304" pitchFamily="18" charset="0"/>
                <a:cs typeface="Times New Roman" panose="02020603050405020304" pitchFamily="18" charset="0"/>
              </a:rPr>
              <a:t>.</a:t>
            </a:r>
            <a:r>
              <a:rPr lang="en-GB" altLang="zh-CN" i="1"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4</a:t>
            </a:r>
            <a:r>
              <a:rPr lang="en-GB" altLang="zh-CN" i="1"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(a)</a:t>
            </a:r>
            <a:r>
              <a:rPr lang="en-GB" altLang="zh-CN" i="1" dirty="0">
                <a:latin typeface="Times New Roman" panose="02020603050405020304" pitchFamily="18" charset="0"/>
                <a:cs typeface="Times New Roman" panose="02020603050405020304" pitchFamily="18" charset="0"/>
              </a:rPr>
              <a:t> Performances across various compression ratios during the prefill phase on three tasks under the full decoding cache condition.</a:t>
            </a:r>
            <a:endParaRPr lang="zh-CN" altLang="en-US" i="1" dirty="0"/>
          </a:p>
        </p:txBody>
      </p:sp>
      <p:pic>
        <p:nvPicPr>
          <p:cNvPr id="142" name="图片 141">
            <a:extLst>
              <a:ext uri="{FF2B5EF4-FFF2-40B4-BE49-F238E27FC236}">
                <a16:creationId xmlns:a16="http://schemas.microsoft.com/office/drawing/2014/main" id="{C85DF7C1-A79A-EF1E-4B56-8F5BF48957BC}"/>
              </a:ext>
            </a:extLst>
          </p:cNvPr>
          <p:cNvPicPr>
            <a:picLocks noChangeAspect="1"/>
          </p:cNvPicPr>
          <p:nvPr/>
        </p:nvPicPr>
        <p:blipFill>
          <a:blip r:embed="rId3"/>
          <a:stretch>
            <a:fillRect/>
          </a:stretch>
        </p:blipFill>
        <p:spPr>
          <a:xfrm>
            <a:off x="3374978" y="2679689"/>
            <a:ext cx="4390599" cy="34518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9A632-814A-2136-041C-F4C080C9A49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DF947C3-1E1D-9350-64AF-0BB0EDF9178E}"/>
              </a:ext>
            </a:extLst>
          </p:cNvPr>
          <p:cNvSpPr txBox="1"/>
          <p:nvPr/>
        </p:nvSpPr>
        <p:spPr>
          <a:xfrm>
            <a:off x="0" y="66884"/>
            <a:ext cx="12192000" cy="2518959"/>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Pilot Observation:</a:t>
            </a:r>
            <a:r>
              <a:rPr lang="zh-CN" altLang="en-US" sz="3600" b="1"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KV Cache in Inference Perspective</a:t>
            </a:r>
          </a:p>
          <a:p>
            <a:pPr>
              <a:lnSpc>
                <a:spcPct val="150000"/>
              </a:lnSpc>
            </a:pPr>
            <a:r>
              <a:rPr lang="en-US" altLang="zh-CN" sz="2400" b="1" dirty="0">
                <a:latin typeface="Times New Roman" panose="02020603050405020304" pitchFamily="18" charset="0"/>
                <a:cs typeface="Times New Roman" panose="02020603050405020304" pitchFamily="18" charset="0"/>
              </a:rPr>
              <a:t>Prefill Stage</a:t>
            </a:r>
          </a:p>
          <a:p>
            <a:pPr>
              <a:lnSpc>
                <a:spcPct val="150000"/>
              </a:lnSpc>
            </a:pPr>
            <a:r>
              <a:rPr lang="en-US" altLang="zh-CN" sz="2400" dirty="0">
                <a:latin typeface="Times New Roman" panose="02020603050405020304" pitchFamily="18" charset="0"/>
                <a:cs typeface="Times New Roman" panose="02020603050405020304" pitchFamily="18" charset="0"/>
              </a:rPr>
              <a:t>The </a:t>
            </a:r>
            <a:r>
              <a:rPr lang="en-US" altLang="zh-CN" sz="2400" b="1" dirty="0">
                <a:latin typeface="Times New Roman" panose="02020603050405020304" pitchFamily="18" charset="0"/>
                <a:cs typeface="Times New Roman" panose="02020603050405020304" pitchFamily="18" charset="0"/>
              </a:rPr>
              <a:t>20%</a:t>
            </a:r>
            <a:r>
              <a:rPr lang="en-US" altLang="zh-CN" sz="2400" dirty="0">
                <a:latin typeface="Times New Roman" panose="02020603050405020304" pitchFamily="18" charset="0"/>
                <a:cs typeface="Times New Roman" panose="02020603050405020304" pitchFamily="18" charset="0"/>
              </a:rPr>
              <a:t> compression rate during the prefill phase resulted in nearly </a:t>
            </a:r>
            <a:r>
              <a:rPr lang="en-US" altLang="zh-CN" sz="2400" b="1" dirty="0">
                <a:solidFill>
                  <a:srgbClr val="FF0000"/>
                </a:solidFill>
                <a:latin typeface="Times New Roman" panose="02020603050405020304" pitchFamily="18" charset="0"/>
                <a:cs typeface="Times New Roman" panose="02020603050405020304" pitchFamily="18" charset="0"/>
              </a:rPr>
              <a:t>95% degradation </a:t>
            </a:r>
            <a:r>
              <a:rPr lang="en-US" altLang="zh-CN" sz="2400" dirty="0">
                <a:latin typeface="Times New Roman" panose="02020603050405020304" pitchFamily="18" charset="0"/>
                <a:cs typeface="Times New Roman" panose="02020603050405020304" pitchFamily="18" charset="0"/>
              </a:rPr>
              <a:t>in accuracy on the GSM8k+ task within LONGGENBENCH.</a:t>
            </a:r>
          </a:p>
        </p:txBody>
      </p:sp>
      <p:sp>
        <p:nvSpPr>
          <p:cNvPr id="156" name="TextBox 155">
            <a:extLst>
              <a:ext uri="{FF2B5EF4-FFF2-40B4-BE49-F238E27FC236}">
                <a16:creationId xmlns:a16="http://schemas.microsoft.com/office/drawing/2014/main" id="{4A01188A-6253-11EF-A65E-6F612FD8E372}"/>
              </a:ext>
            </a:extLst>
          </p:cNvPr>
          <p:cNvSpPr txBox="1"/>
          <p:nvPr/>
        </p:nvSpPr>
        <p:spPr>
          <a:xfrm>
            <a:off x="1837287" y="6131557"/>
            <a:ext cx="7922493" cy="646331"/>
          </a:xfrm>
          <a:prstGeom prst="rect">
            <a:avLst/>
          </a:prstGeom>
          <a:noFill/>
        </p:spPr>
        <p:txBody>
          <a:bodyPr wrap="square">
            <a:spAutoFit/>
          </a:bodyPr>
          <a:lstStyle/>
          <a:p>
            <a:pPr algn="ctr"/>
            <a:r>
              <a:rPr lang="en-GB" altLang="zh-CN" i="1" dirty="0">
                <a:latin typeface="Times New Roman" panose="02020603050405020304" pitchFamily="18" charset="0"/>
                <a:cs typeface="Times New Roman" panose="02020603050405020304" pitchFamily="18" charset="0"/>
              </a:rPr>
              <a:t>Fig</a:t>
            </a:r>
            <a:r>
              <a:rPr lang="en-US" altLang="zh-CN" i="1" dirty="0">
                <a:latin typeface="Times New Roman" panose="02020603050405020304" pitchFamily="18" charset="0"/>
                <a:cs typeface="Times New Roman" panose="02020603050405020304" pitchFamily="18" charset="0"/>
              </a:rPr>
              <a:t>.</a:t>
            </a:r>
            <a:r>
              <a:rPr lang="en-GB" altLang="zh-CN" i="1"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4</a:t>
            </a:r>
            <a:r>
              <a:rPr lang="en-GB" altLang="zh-CN" i="1"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(a)</a:t>
            </a:r>
            <a:r>
              <a:rPr lang="en-GB" altLang="zh-CN" i="1" dirty="0">
                <a:latin typeface="Times New Roman" panose="02020603050405020304" pitchFamily="18" charset="0"/>
                <a:cs typeface="Times New Roman" panose="02020603050405020304" pitchFamily="18" charset="0"/>
              </a:rPr>
              <a:t> Performances across various compression ratios during the prefill phase on three tasks under the full decoding cache condition.</a:t>
            </a:r>
            <a:endParaRPr lang="zh-CN" altLang="en-US" i="1" dirty="0"/>
          </a:p>
        </p:txBody>
      </p:sp>
      <p:pic>
        <p:nvPicPr>
          <p:cNvPr id="142" name="图片 141">
            <a:extLst>
              <a:ext uri="{FF2B5EF4-FFF2-40B4-BE49-F238E27FC236}">
                <a16:creationId xmlns:a16="http://schemas.microsoft.com/office/drawing/2014/main" id="{B9F2346C-64D4-20A3-E18F-31C954A3047C}"/>
              </a:ext>
            </a:extLst>
          </p:cNvPr>
          <p:cNvPicPr>
            <a:picLocks noChangeAspect="1"/>
          </p:cNvPicPr>
          <p:nvPr/>
        </p:nvPicPr>
        <p:blipFill>
          <a:blip r:embed="rId3"/>
          <a:stretch>
            <a:fillRect/>
          </a:stretch>
        </p:blipFill>
        <p:spPr>
          <a:xfrm>
            <a:off x="3374978" y="2679689"/>
            <a:ext cx="4390599" cy="3451868"/>
          </a:xfrm>
          <a:prstGeom prst="rect">
            <a:avLst/>
          </a:prstGeom>
        </p:spPr>
      </p:pic>
      <p:pic>
        <p:nvPicPr>
          <p:cNvPr id="146" name="图片 145">
            <a:extLst>
              <a:ext uri="{FF2B5EF4-FFF2-40B4-BE49-F238E27FC236}">
                <a16:creationId xmlns:a16="http://schemas.microsoft.com/office/drawing/2014/main" id="{FDF0B77F-CBF2-B783-8A01-0ECEB79F2C1C}"/>
              </a:ext>
            </a:extLst>
          </p:cNvPr>
          <p:cNvPicPr>
            <a:picLocks noChangeAspect="1"/>
          </p:cNvPicPr>
          <p:nvPr/>
        </p:nvPicPr>
        <p:blipFill>
          <a:blip r:embed="rId4"/>
          <a:stretch>
            <a:fillRect/>
          </a:stretch>
        </p:blipFill>
        <p:spPr>
          <a:xfrm>
            <a:off x="1910021" y="3012679"/>
            <a:ext cx="7777027" cy="2472548"/>
          </a:xfrm>
          <a:prstGeom prst="rect">
            <a:avLst/>
          </a:prstGeom>
        </p:spPr>
      </p:pic>
    </p:spTree>
    <p:extLst>
      <p:ext uri="{BB962C8B-B14F-4D97-AF65-F5344CB8AC3E}">
        <p14:creationId xmlns:p14="http://schemas.microsoft.com/office/powerpoint/2010/main" val="391127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4F95F-774F-23DA-DC90-B3E853092E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9E959CE-DA89-2574-7442-EA379DA14173}"/>
              </a:ext>
            </a:extLst>
          </p:cNvPr>
          <p:cNvSpPr txBox="1"/>
          <p:nvPr/>
        </p:nvSpPr>
        <p:spPr>
          <a:xfrm>
            <a:off x="0" y="66884"/>
            <a:ext cx="12192000" cy="2518959"/>
          </a:xfrm>
          <a:prstGeom prst="rect">
            <a:avLst/>
          </a:prstGeom>
          <a:noFill/>
        </p:spPr>
        <p:txBody>
          <a:bodyPr wrap="square" rtlCol="0">
            <a:spAutoFit/>
          </a:bodyPr>
          <a:lstStyle/>
          <a:p>
            <a:pPr>
              <a:lnSpc>
                <a:spcPct val="150000"/>
              </a:lnSpc>
            </a:pPr>
            <a:r>
              <a:rPr lang="en-US" altLang="zh-CN" sz="3600" b="1" dirty="0">
                <a:latin typeface="Times New Roman" panose="02020603050405020304" pitchFamily="18" charset="0"/>
                <a:cs typeface="Times New Roman" panose="02020603050405020304" pitchFamily="18" charset="0"/>
              </a:rPr>
              <a:t>Pilot Observation:</a:t>
            </a:r>
            <a:r>
              <a:rPr lang="zh-CN" altLang="en-US" sz="3600" b="1" dirty="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KV Cache in Inference Perspective</a:t>
            </a:r>
          </a:p>
          <a:p>
            <a:pPr>
              <a:lnSpc>
                <a:spcPct val="150000"/>
              </a:lnSpc>
            </a:pPr>
            <a:r>
              <a:rPr lang="en-US" altLang="zh-CN" sz="2400" b="1" dirty="0">
                <a:latin typeface="Times New Roman" panose="02020603050405020304" pitchFamily="18" charset="0"/>
                <a:cs typeface="Times New Roman" panose="02020603050405020304" pitchFamily="18" charset="0"/>
              </a:rPr>
              <a:t>Decoding</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Stage</a:t>
            </a:r>
          </a:p>
          <a:p>
            <a:pPr>
              <a:lnSpc>
                <a:spcPct val="150000"/>
              </a:lnSpc>
            </a:pPr>
            <a:r>
              <a:rPr lang="en-US" altLang="zh-CN" sz="2400" dirty="0">
                <a:latin typeface="Times New Roman" panose="02020603050405020304" pitchFamily="18" charset="0"/>
                <a:cs typeface="Times New Roman" panose="02020603050405020304" pitchFamily="18" charset="0"/>
              </a:rPr>
              <a:t>Across all three layers, the retained heavy hitters predominantly originate from the KV cache generated </a:t>
            </a:r>
            <a:r>
              <a:rPr lang="en-US" altLang="zh-CN" sz="2400" b="1" dirty="0">
                <a:latin typeface="Times New Roman" panose="02020603050405020304" pitchFamily="18" charset="0"/>
                <a:cs typeface="Times New Roman" panose="02020603050405020304" pitchFamily="18" charset="0"/>
              </a:rPr>
              <a:t>during the decoding phase</a:t>
            </a:r>
            <a:r>
              <a:rPr lang="en-US" altLang="zh-CN" sz="2400" dirty="0">
                <a:latin typeface="Times New Roman" panose="02020603050405020304" pitchFamily="18" charset="0"/>
                <a:cs typeface="Times New Roman" panose="02020603050405020304" pitchFamily="18" charset="0"/>
              </a:rPr>
              <a:t>. </a:t>
            </a:r>
          </a:p>
        </p:txBody>
      </p:sp>
      <p:sp>
        <p:nvSpPr>
          <p:cNvPr id="156" name="TextBox 155">
            <a:extLst>
              <a:ext uri="{FF2B5EF4-FFF2-40B4-BE49-F238E27FC236}">
                <a16:creationId xmlns:a16="http://schemas.microsoft.com/office/drawing/2014/main" id="{E8900DE6-6A8F-2C47-5ECD-EC51CC895251}"/>
              </a:ext>
            </a:extLst>
          </p:cNvPr>
          <p:cNvSpPr txBox="1"/>
          <p:nvPr/>
        </p:nvSpPr>
        <p:spPr>
          <a:xfrm>
            <a:off x="1512104" y="6211669"/>
            <a:ext cx="8108760" cy="646331"/>
          </a:xfrm>
          <a:prstGeom prst="rect">
            <a:avLst/>
          </a:prstGeom>
          <a:noFill/>
        </p:spPr>
        <p:txBody>
          <a:bodyPr wrap="square">
            <a:spAutoFit/>
          </a:bodyPr>
          <a:lstStyle/>
          <a:p>
            <a:pPr algn="ctr"/>
            <a:r>
              <a:rPr lang="en-GB" altLang="zh-CN" i="1" dirty="0">
                <a:latin typeface="Times New Roman" panose="02020603050405020304" pitchFamily="18" charset="0"/>
                <a:cs typeface="Times New Roman" panose="02020603050405020304" pitchFamily="18" charset="0"/>
              </a:rPr>
              <a:t>Fig</a:t>
            </a:r>
            <a:r>
              <a:rPr lang="en-US" altLang="zh-CN" i="1" dirty="0">
                <a:latin typeface="Times New Roman" panose="02020603050405020304" pitchFamily="18" charset="0"/>
                <a:cs typeface="Times New Roman" panose="02020603050405020304" pitchFamily="18" charset="0"/>
              </a:rPr>
              <a:t>.</a:t>
            </a:r>
            <a:r>
              <a:rPr lang="en-GB" altLang="zh-CN" i="1"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4</a:t>
            </a:r>
            <a:r>
              <a:rPr lang="en-GB" altLang="zh-CN" i="1"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(b)</a:t>
            </a:r>
            <a:r>
              <a:rPr lang="en-GB" altLang="zh-CN" i="1" dirty="0">
                <a:latin typeface="Times New Roman" panose="02020603050405020304" pitchFamily="18" charset="0"/>
                <a:cs typeface="Times New Roman" panose="02020603050405020304" pitchFamily="18" charset="0"/>
              </a:rPr>
              <a:t> Position distribution of the heavy hitters, selected by top 15% attention scores, at decoding steps 1, 300, and 500 across layers 0, 13, and 31.</a:t>
            </a:r>
            <a:endParaRPr lang="zh-CN" altLang="en-US" i="1" dirty="0"/>
          </a:p>
        </p:txBody>
      </p:sp>
      <p:pic>
        <p:nvPicPr>
          <p:cNvPr id="3" name="图片 2">
            <a:extLst>
              <a:ext uri="{FF2B5EF4-FFF2-40B4-BE49-F238E27FC236}">
                <a16:creationId xmlns:a16="http://schemas.microsoft.com/office/drawing/2014/main" id="{46B43271-BEBC-E6D1-89B2-6EEED183E543}"/>
              </a:ext>
            </a:extLst>
          </p:cNvPr>
          <p:cNvPicPr>
            <a:picLocks noChangeAspect="1"/>
          </p:cNvPicPr>
          <p:nvPr/>
        </p:nvPicPr>
        <p:blipFill>
          <a:blip r:embed="rId3"/>
          <a:stretch>
            <a:fillRect/>
          </a:stretch>
        </p:blipFill>
        <p:spPr>
          <a:xfrm>
            <a:off x="3682303" y="2633529"/>
            <a:ext cx="3768363" cy="3540361"/>
          </a:xfrm>
          <a:prstGeom prst="rect">
            <a:avLst/>
          </a:prstGeom>
          <a:noFill/>
          <a:effectLst/>
        </p:spPr>
      </p:pic>
    </p:spTree>
    <p:extLst>
      <p:ext uri="{BB962C8B-B14F-4D97-AF65-F5344CB8AC3E}">
        <p14:creationId xmlns:p14="http://schemas.microsoft.com/office/powerpoint/2010/main" val="3847878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NlODU0NTZkN2UzMzE3MTg1NzNhNWJkYTE3ZGU3ZmUifQ=="/>
</p:tagLst>
</file>

<file path=ppt/tags/tag2.xml><?xml version="1.0" encoding="utf-8"?>
<p:tagLst xmlns:a="http://schemas.openxmlformats.org/drawingml/2006/main" xmlns:r="http://schemas.openxmlformats.org/officeDocument/2006/relationships" xmlns:p="http://schemas.openxmlformats.org/presentationml/2006/main">
  <p:tag name="TIMING" val="|0.2|0.4"/>
</p:tagLst>
</file>

<file path=ppt/tags/tag3.xml><?xml version="1.0" encoding="utf-8"?>
<p:tagLst xmlns:a="http://schemas.openxmlformats.org/drawingml/2006/main" xmlns:r="http://schemas.openxmlformats.org/officeDocument/2006/relationships" xmlns:p="http://schemas.openxmlformats.org/presentationml/2006/main">
  <p:tag name="TIMING" val="|1.8|2.7|0.2|0.2|0.2|0.1"/>
</p:tagLst>
</file>

<file path=ppt/tags/tag4.xml><?xml version="1.0" encoding="utf-8"?>
<p:tagLst xmlns:a="http://schemas.openxmlformats.org/drawingml/2006/main" xmlns:r="http://schemas.openxmlformats.org/officeDocument/2006/relationships" xmlns:p="http://schemas.openxmlformats.org/presentationml/2006/main">
  <p:tag name="TIMING" val="|31.3"/>
</p:tagLst>
</file>

<file path=ppt/tags/tag5.xml><?xml version="1.0" encoding="utf-8"?>
<p:tagLst xmlns:a="http://schemas.openxmlformats.org/drawingml/2006/main" xmlns:r="http://schemas.openxmlformats.org/officeDocument/2006/relationships" xmlns:p="http://schemas.openxmlformats.org/presentationml/2006/main">
  <p:tag name="TIMING" val="|0.5|0.6|0.5|0.4|0.4|0.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14383</TotalTime>
  <Words>2570</Words>
  <Application>Microsoft Macintosh PowerPoint</Application>
  <PresentationFormat>宽屏</PresentationFormat>
  <Paragraphs>206</Paragraphs>
  <Slides>19</Slides>
  <Notes>19</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等线</vt:lpstr>
      <vt:lpstr>等线 Light</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LINHAI ZHANG</dc:creator>
  <cp:lastModifiedBy>Sue Ricketts</cp:lastModifiedBy>
  <cp:revision>856</cp:revision>
  <dcterms:created xsi:type="dcterms:W3CDTF">2024-09-23T16:50:00Z</dcterms:created>
  <dcterms:modified xsi:type="dcterms:W3CDTF">2025-07-30T07:01:20Z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DD0C647EBA074F0C8DE38BD49CCDD7CC_12</vt:lpwstr>
  </property>
  <property fmtid="{D5CDD505-2E9C-101B-9397-08002B2CF9AE}" pid="3" name="KSOProductBuildVer">
    <vt:lpwstr>2052-12.1.0.16929</vt:lpwstr>
  </property>
</Properties>
</file>